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7" d="100"/>
          <a:sy n="47" d="100"/>
        </p:scale>
        <p:origin x="-48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A843A71-EBAA-4099-BB05-F8CAA8B87F26}" type="datetimeFigureOut">
              <a:rPr lang="fr-FR" smtClean="0"/>
              <a:t>02/09/2017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DA3F32-4B8B-476C-8DF3-B9DFF62B32A6}" type="slidenum">
              <a:rPr lang="fr-FR" smtClean="0"/>
              <a:t>‹N°›</a:t>
            </a:fld>
            <a:endParaRPr lang="fr-FR"/>
          </a:p>
        </p:txBody>
      </p:sp>
    </p:spTree>
    <p:extLst>
      <p:ext uri="{BB962C8B-B14F-4D97-AF65-F5344CB8AC3E}">
        <p14:creationId xmlns:p14="http://schemas.microsoft.com/office/powerpoint/2010/main" val="95090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843A71-EBAA-4099-BB05-F8CAA8B87F26}" type="datetimeFigureOut">
              <a:rPr lang="fr-FR" smtClean="0"/>
              <a:t>02/09/2017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DA3F32-4B8B-476C-8DF3-B9DFF62B32A6}" type="slidenum">
              <a:rPr lang="fr-FR" smtClean="0"/>
              <a:t>‹N°›</a:t>
            </a:fld>
            <a:endParaRPr lang="fr-FR"/>
          </a:p>
        </p:txBody>
      </p:sp>
    </p:spTree>
    <p:extLst>
      <p:ext uri="{BB962C8B-B14F-4D97-AF65-F5344CB8AC3E}">
        <p14:creationId xmlns:p14="http://schemas.microsoft.com/office/powerpoint/2010/main" val="3376901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843A71-EBAA-4099-BB05-F8CAA8B87F26}" type="datetimeFigureOut">
              <a:rPr lang="fr-FR" smtClean="0"/>
              <a:t>02/09/2017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DA3F32-4B8B-476C-8DF3-B9DFF62B32A6}" type="slidenum">
              <a:rPr lang="fr-FR" smtClean="0"/>
              <a:t>‹N°›</a:t>
            </a:fld>
            <a:endParaRPr lang="fr-FR"/>
          </a:p>
        </p:txBody>
      </p:sp>
    </p:spTree>
    <p:extLst>
      <p:ext uri="{BB962C8B-B14F-4D97-AF65-F5344CB8AC3E}">
        <p14:creationId xmlns:p14="http://schemas.microsoft.com/office/powerpoint/2010/main" val="1329982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843A71-EBAA-4099-BB05-F8CAA8B87F26}" type="datetimeFigureOut">
              <a:rPr lang="fr-FR" smtClean="0"/>
              <a:t>02/09/2017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DA3F32-4B8B-476C-8DF3-B9DFF62B32A6}" type="slidenum">
              <a:rPr lang="fr-FR" smtClean="0"/>
              <a:t>‹N°›</a:t>
            </a:fld>
            <a:endParaRPr lang="fr-FR"/>
          </a:p>
        </p:txBody>
      </p:sp>
    </p:spTree>
    <p:extLst>
      <p:ext uri="{BB962C8B-B14F-4D97-AF65-F5344CB8AC3E}">
        <p14:creationId xmlns:p14="http://schemas.microsoft.com/office/powerpoint/2010/main" val="3634826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A843A71-EBAA-4099-BB05-F8CAA8B87F26}" type="datetimeFigureOut">
              <a:rPr lang="fr-FR" smtClean="0"/>
              <a:t>02/09/2017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DA3F32-4B8B-476C-8DF3-B9DFF62B32A6}" type="slidenum">
              <a:rPr lang="fr-FR" smtClean="0"/>
              <a:t>‹N°›</a:t>
            </a:fld>
            <a:endParaRPr lang="fr-FR"/>
          </a:p>
        </p:txBody>
      </p:sp>
    </p:spTree>
    <p:extLst>
      <p:ext uri="{BB962C8B-B14F-4D97-AF65-F5344CB8AC3E}">
        <p14:creationId xmlns:p14="http://schemas.microsoft.com/office/powerpoint/2010/main" val="9106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A843A71-EBAA-4099-BB05-F8CAA8B87F26}" type="datetimeFigureOut">
              <a:rPr lang="fr-FR" smtClean="0"/>
              <a:t>02/09/2017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DA3F32-4B8B-476C-8DF3-B9DFF62B32A6}" type="slidenum">
              <a:rPr lang="fr-FR" smtClean="0"/>
              <a:t>‹N°›</a:t>
            </a:fld>
            <a:endParaRPr lang="fr-FR"/>
          </a:p>
        </p:txBody>
      </p:sp>
    </p:spTree>
    <p:extLst>
      <p:ext uri="{BB962C8B-B14F-4D97-AF65-F5344CB8AC3E}">
        <p14:creationId xmlns:p14="http://schemas.microsoft.com/office/powerpoint/2010/main" val="75131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A843A71-EBAA-4099-BB05-F8CAA8B87F26}" type="datetimeFigureOut">
              <a:rPr lang="fr-FR" smtClean="0"/>
              <a:t>02/09/2017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1DA3F32-4B8B-476C-8DF3-B9DFF62B32A6}" type="slidenum">
              <a:rPr lang="fr-FR" smtClean="0"/>
              <a:t>‹N°›</a:t>
            </a:fld>
            <a:endParaRPr lang="fr-FR"/>
          </a:p>
        </p:txBody>
      </p:sp>
    </p:spTree>
    <p:extLst>
      <p:ext uri="{BB962C8B-B14F-4D97-AF65-F5344CB8AC3E}">
        <p14:creationId xmlns:p14="http://schemas.microsoft.com/office/powerpoint/2010/main" val="2738585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A843A71-EBAA-4099-BB05-F8CAA8B87F26}" type="datetimeFigureOut">
              <a:rPr lang="fr-FR" smtClean="0"/>
              <a:t>02/09/2017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1DA3F32-4B8B-476C-8DF3-B9DFF62B32A6}" type="slidenum">
              <a:rPr lang="fr-FR" smtClean="0"/>
              <a:t>‹N°›</a:t>
            </a:fld>
            <a:endParaRPr lang="fr-FR"/>
          </a:p>
        </p:txBody>
      </p:sp>
    </p:spTree>
    <p:extLst>
      <p:ext uri="{BB962C8B-B14F-4D97-AF65-F5344CB8AC3E}">
        <p14:creationId xmlns:p14="http://schemas.microsoft.com/office/powerpoint/2010/main" val="488786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A843A71-EBAA-4099-BB05-F8CAA8B87F26}" type="datetimeFigureOut">
              <a:rPr lang="fr-FR" smtClean="0"/>
              <a:t>02/09/2017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1DA3F32-4B8B-476C-8DF3-B9DFF62B32A6}" type="slidenum">
              <a:rPr lang="fr-FR" smtClean="0"/>
              <a:t>‹N°›</a:t>
            </a:fld>
            <a:endParaRPr lang="fr-FR"/>
          </a:p>
        </p:txBody>
      </p:sp>
    </p:spTree>
    <p:extLst>
      <p:ext uri="{BB962C8B-B14F-4D97-AF65-F5344CB8AC3E}">
        <p14:creationId xmlns:p14="http://schemas.microsoft.com/office/powerpoint/2010/main" val="4099470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A843A71-EBAA-4099-BB05-F8CAA8B87F26}" type="datetimeFigureOut">
              <a:rPr lang="fr-FR" smtClean="0"/>
              <a:t>02/09/2017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DA3F32-4B8B-476C-8DF3-B9DFF62B32A6}" type="slidenum">
              <a:rPr lang="fr-FR" smtClean="0"/>
              <a:t>‹N°›</a:t>
            </a:fld>
            <a:endParaRPr lang="fr-FR"/>
          </a:p>
        </p:txBody>
      </p:sp>
    </p:spTree>
    <p:extLst>
      <p:ext uri="{BB962C8B-B14F-4D97-AF65-F5344CB8AC3E}">
        <p14:creationId xmlns:p14="http://schemas.microsoft.com/office/powerpoint/2010/main" val="194516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A843A71-EBAA-4099-BB05-F8CAA8B87F26}" type="datetimeFigureOut">
              <a:rPr lang="fr-FR" smtClean="0"/>
              <a:t>02/09/2017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DA3F32-4B8B-476C-8DF3-B9DFF62B32A6}" type="slidenum">
              <a:rPr lang="fr-FR" smtClean="0"/>
              <a:t>‹N°›</a:t>
            </a:fld>
            <a:endParaRPr lang="fr-FR"/>
          </a:p>
        </p:txBody>
      </p:sp>
    </p:spTree>
    <p:extLst>
      <p:ext uri="{BB962C8B-B14F-4D97-AF65-F5344CB8AC3E}">
        <p14:creationId xmlns:p14="http://schemas.microsoft.com/office/powerpoint/2010/main" val="3871501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43A71-EBAA-4099-BB05-F8CAA8B87F26}" type="datetimeFigureOut">
              <a:rPr lang="fr-FR" smtClean="0"/>
              <a:t>02/09/2017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A3F32-4B8B-476C-8DF3-B9DFF62B32A6}" type="slidenum">
              <a:rPr lang="fr-FR" smtClean="0"/>
              <a:t>‹N°›</a:t>
            </a:fld>
            <a:endParaRPr lang="fr-FR"/>
          </a:p>
        </p:txBody>
      </p:sp>
    </p:spTree>
    <p:extLst>
      <p:ext uri="{BB962C8B-B14F-4D97-AF65-F5344CB8AC3E}">
        <p14:creationId xmlns:p14="http://schemas.microsoft.com/office/powerpoint/2010/main" val="2828703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196752"/>
            <a:ext cx="6624736" cy="584775"/>
          </a:xfrm>
          <a:prstGeom prst="rect">
            <a:avLst/>
          </a:prstGeom>
        </p:spPr>
        <p:txBody>
          <a:bodyPr wrap="square">
            <a:spAutoFit/>
          </a:bodyPr>
          <a:lstStyle/>
          <a:p>
            <a:pPr algn="ctr"/>
            <a:r>
              <a:rPr lang="fr-FR" sz="3200" b="1" u="sng" dirty="0" smtClean="0">
                <a:solidFill>
                  <a:srgbClr val="C00000"/>
                </a:solidFill>
                <a:latin typeface="Book Antiqua" panose="02040602050305030304" pitchFamily="18" charset="0"/>
              </a:rPr>
              <a:t>Quelques notes </a:t>
            </a:r>
            <a:r>
              <a:rPr lang="fr-FR" sz="3200" b="1" u="sng" dirty="0">
                <a:solidFill>
                  <a:srgbClr val="C00000"/>
                </a:solidFill>
                <a:latin typeface="Book Antiqua" panose="02040602050305030304" pitchFamily="18" charset="0"/>
              </a:rPr>
              <a:t>sur les actes</a:t>
            </a:r>
            <a:endParaRPr lang="fr-FR" sz="3200" b="1" dirty="0">
              <a:solidFill>
                <a:srgbClr val="C00000"/>
              </a:solidFill>
              <a:latin typeface="Book Antiqua" panose="02040602050305030304" pitchFamily="18" charset="0"/>
            </a:endParaRPr>
          </a:p>
        </p:txBody>
      </p:sp>
      <p:sp>
        <p:nvSpPr>
          <p:cNvPr id="3" name="Rectangle 2"/>
          <p:cNvSpPr/>
          <p:nvPr/>
        </p:nvSpPr>
        <p:spPr>
          <a:xfrm>
            <a:off x="0" y="2708920"/>
            <a:ext cx="9144000" cy="1107996"/>
          </a:xfrm>
          <a:prstGeom prst="rect">
            <a:avLst/>
          </a:prstGeom>
        </p:spPr>
        <p:txBody>
          <a:bodyPr wrap="square">
            <a:spAutoFit/>
          </a:bodyPr>
          <a:lstStyle/>
          <a:p>
            <a:pPr algn="ctr"/>
            <a:r>
              <a:rPr lang="fr-FR" sz="2800" dirty="0" smtClean="0">
                <a:solidFill>
                  <a:prstClr val="black"/>
                </a:solidFill>
                <a:latin typeface="Book Antiqua" panose="02040602050305030304" pitchFamily="18" charset="0"/>
              </a:rPr>
              <a:t>Quelques pistes de résumé sur les actes </a:t>
            </a:r>
            <a:r>
              <a:rPr lang="fr-FR" sz="2800" dirty="0">
                <a:solidFill>
                  <a:prstClr val="black"/>
                </a:solidFill>
                <a:latin typeface="Book Antiqua" panose="02040602050305030304" pitchFamily="18" charset="0"/>
              </a:rPr>
              <a:t>et </a:t>
            </a:r>
            <a:r>
              <a:rPr lang="fr-FR" sz="2800" dirty="0" smtClean="0">
                <a:solidFill>
                  <a:srgbClr val="1F497D"/>
                </a:solidFill>
                <a:latin typeface="Book Antiqua" panose="02040602050305030304" pitchFamily="18" charset="0"/>
              </a:rPr>
              <a:t>de réflexion ou références </a:t>
            </a:r>
            <a:r>
              <a:rPr lang="fr-FR" sz="2800" dirty="0">
                <a:solidFill>
                  <a:srgbClr val="1F497D"/>
                </a:solidFill>
                <a:latin typeface="Book Antiqua" panose="02040602050305030304" pitchFamily="18" charset="0"/>
              </a:rPr>
              <a:t>pour </a:t>
            </a:r>
            <a:r>
              <a:rPr lang="fr-FR" sz="2800" dirty="0" smtClean="0">
                <a:solidFill>
                  <a:srgbClr val="1F497D"/>
                </a:solidFill>
                <a:latin typeface="Book Antiqua" panose="02040602050305030304" pitchFamily="18" charset="0"/>
              </a:rPr>
              <a:t>prolonger le questionnement</a:t>
            </a:r>
            <a:endParaRPr lang="fr-FR" sz="2800" dirty="0">
              <a:solidFill>
                <a:srgbClr val="1F497D"/>
              </a:solidFill>
              <a:latin typeface="Book Antiqua" panose="02040602050305030304" pitchFamily="18" charset="0"/>
            </a:endParaRPr>
          </a:p>
          <a:p>
            <a:pPr algn="just"/>
            <a:endParaRPr lang="fr-FR" sz="1000" dirty="0">
              <a:solidFill>
                <a:prstClr val="black"/>
              </a:solidFill>
              <a:latin typeface="Book Antiqua" panose="02040602050305030304" pitchFamily="18" charset="0"/>
            </a:endParaRPr>
          </a:p>
        </p:txBody>
      </p:sp>
    </p:spTree>
    <p:extLst>
      <p:ext uri="{BB962C8B-B14F-4D97-AF65-F5344CB8AC3E}">
        <p14:creationId xmlns:p14="http://schemas.microsoft.com/office/powerpoint/2010/main" val="2455439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477328"/>
          </a:xfrm>
          <a:prstGeom prst="rect">
            <a:avLst/>
          </a:prstGeom>
        </p:spPr>
        <p:txBody>
          <a:bodyPr wrap="square">
            <a:spAutoFit/>
          </a:bodyPr>
          <a:lstStyle/>
          <a:p>
            <a:pPr algn="just"/>
            <a:r>
              <a:rPr lang="fr-FR" dirty="0">
                <a:solidFill>
                  <a:prstClr val="black"/>
                </a:solidFill>
                <a:latin typeface="Book Antiqua" panose="02040602050305030304" pitchFamily="18" charset="0"/>
              </a:rPr>
              <a:t>La réflexion sur le bonheur malgré les aléas de l’existence: « la vie n’a aucun sens et pourtant il est impossible qu’il n’y en ait pas un » (page 152)</a:t>
            </a:r>
          </a:p>
          <a:p>
            <a:pPr algn="just"/>
            <a:endParaRPr lang="fr-FR" dirty="0">
              <a:solidFill>
                <a:prstClr val="black"/>
              </a:solidFill>
              <a:latin typeface="Book Antiqua" panose="02040602050305030304" pitchFamily="18" charset="0"/>
            </a:endParaRPr>
          </a:p>
          <a:p>
            <a:pPr algn="just"/>
            <a:r>
              <a:rPr lang="fr-FR" dirty="0">
                <a:solidFill>
                  <a:srgbClr val="1F497D"/>
                </a:solidFill>
                <a:latin typeface="Book Antiqua" panose="02040602050305030304" pitchFamily="18" charset="0"/>
              </a:rPr>
              <a:t>Réflexion possible avec la mise en parallèle de la citation d’André Malraux: « La vie ne vaut rien, mais rien ne vaut la vie »</a:t>
            </a:r>
            <a:endParaRPr lang="fr-FR" dirty="0">
              <a:solidFill>
                <a:prstClr val="black"/>
              </a:solidFill>
              <a:latin typeface="Book Antiqua" panose="02040602050305030304" pitchFamily="18" charset="0"/>
            </a:endParaRPr>
          </a:p>
        </p:txBody>
      </p:sp>
    </p:spTree>
    <p:extLst>
      <p:ext uri="{BB962C8B-B14F-4D97-AF65-F5344CB8AC3E}">
        <p14:creationId xmlns:p14="http://schemas.microsoft.com/office/powerpoint/2010/main" val="4230541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94195"/>
          </a:xfrm>
          <a:prstGeom prst="rect">
            <a:avLst/>
          </a:prstGeom>
        </p:spPr>
        <p:txBody>
          <a:bodyPr wrap="square">
            <a:spAutoFit/>
          </a:bodyPr>
          <a:lstStyle/>
          <a:p>
            <a:pPr lvl="0" algn="ctr"/>
            <a:r>
              <a:rPr lang="fr-FR" sz="2400" b="1" u="sng" dirty="0">
                <a:solidFill>
                  <a:prstClr val="black"/>
                </a:solidFill>
                <a:latin typeface="Book Antiqua" panose="02040602050305030304" pitchFamily="18" charset="0"/>
              </a:rPr>
              <a:t>Acte 1</a:t>
            </a:r>
            <a:r>
              <a:rPr lang="fr-FR" sz="2400" dirty="0">
                <a:solidFill>
                  <a:prstClr val="black"/>
                </a:solidFill>
                <a:latin typeface="Book Antiqua" panose="02040602050305030304" pitchFamily="18" charset="0"/>
              </a:rPr>
              <a:t>: </a:t>
            </a:r>
          </a:p>
          <a:p>
            <a:pPr lvl="0" algn="just"/>
            <a:r>
              <a:rPr lang="fr-FR" sz="2000" dirty="0">
                <a:solidFill>
                  <a:prstClr val="black"/>
                </a:solidFill>
                <a:latin typeface="Book Antiqua" panose="02040602050305030304" pitchFamily="18" charset="0"/>
              </a:rPr>
              <a:t>Découverte des personnages et des questions à suivre</a:t>
            </a:r>
          </a:p>
          <a:p>
            <a:pPr algn="ctr"/>
            <a:endParaRPr lang="fr-FR" sz="2400" b="1" u="sng" dirty="0" smtClean="0">
              <a:solidFill>
                <a:prstClr val="black"/>
              </a:solidFill>
              <a:latin typeface="Book Antiqua" panose="02040602050305030304" pitchFamily="18" charset="0"/>
            </a:endParaRPr>
          </a:p>
          <a:p>
            <a:pPr algn="ctr"/>
            <a:r>
              <a:rPr lang="fr-FR" sz="2400" b="1" u="sng" dirty="0" smtClean="0">
                <a:solidFill>
                  <a:prstClr val="black"/>
                </a:solidFill>
                <a:latin typeface="Book Antiqua" panose="02040602050305030304" pitchFamily="18" charset="0"/>
              </a:rPr>
              <a:t>Acte </a:t>
            </a:r>
            <a:r>
              <a:rPr lang="fr-FR" sz="2400" b="1" u="sng" dirty="0">
                <a:solidFill>
                  <a:prstClr val="black"/>
                </a:solidFill>
                <a:latin typeface="Book Antiqua" panose="02040602050305030304" pitchFamily="18" charset="0"/>
              </a:rPr>
              <a:t>2</a:t>
            </a:r>
            <a:r>
              <a:rPr lang="fr-FR" sz="2400" dirty="0">
                <a:solidFill>
                  <a:prstClr val="black"/>
                </a:solidFill>
                <a:latin typeface="Book Antiqua" panose="02040602050305030304" pitchFamily="18" charset="0"/>
              </a:rPr>
              <a:t>: Mars 1939</a:t>
            </a:r>
          </a:p>
          <a:p>
            <a:pPr algn="ctr"/>
            <a:endParaRPr lang="fr-FR" sz="1000" dirty="0">
              <a:solidFill>
                <a:prstClr val="black"/>
              </a:solidFill>
              <a:latin typeface="Book Antiqua" panose="02040602050305030304" pitchFamily="18" charset="0"/>
            </a:endParaRPr>
          </a:p>
          <a:p>
            <a:pPr algn="just"/>
            <a:r>
              <a:rPr lang="fr-FR" sz="2000" dirty="0">
                <a:solidFill>
                  <a:prstClr val="black"/>
                </a:solidFill>
                <a:latin typeface="Book Antiqua" panose="02040602050305030304" pitchFamily="18" charset="0"/>
              </a:rPr>
              <a:t>Les autodafés et le sort des Juifs en Allemagne. </a:t>
            </a:r>
          </a:p>
          <a:p>
            <a:pPr algn="just"/>
            <a:endParaRPr lang="fr-FR" sz="2000" dirty="0">
              <a:solidFill>
                <a:prstClr val="black"/>
              </a:solidFill>
              <a:latin typeface="Book Antiqua" panose="02040602050305030304" pitchFamily="18" charset="0"/>
            </a:endParaRPr>
          </a:p>
          <a:p>
            <a:pPr algn="just"/>
            <a:r>
              <a:rPr lang="fr-FR" sz="2000" dirty="0">
                <a:solidFill>
                  <a:prstClr val="black"/>
                </a:solidFill>
                <a:latin typeface="Book Antiqua" panose="02040602050305030304" pitchFamily="18" charset="0"/>
              </a:rPr>
              <a:t>Les Juifs s’adressent à Einstein pour lui demander du secours</a:t>
            </a:r>
          </a:p>
          <a:p>
            <a:pPr algn="just"/>
            <a:r>
              <a:rPr lang="fr-FR" sz="2000" dirty="0">
                <a:solidFill>
                  <a:srgbClr val="1F497D"/>
                </a:solidFill>
                <a:latin typeface="Book Antiqua" panose="02040602050305030304" pitchFamily="18" charset="0"/>
              </a:rPr>
              <a:t>(</a:t>
            </a:r>
            <a:r>
              <a:rPr lang="fr-FR" sz="2000" u="sng" dirty="0">
                <a:solidFill>
                  <a:srgbClr val="1F497D"/>
                </a:solidFill>
                <a:latin typeface="Book Antiqua" panose="02040602050305030304" pitchFamily="18" charset="0"/>
              </a:rPr>
              <a:t>la question des diasporas</a:t>
            </a:r>
            <a:r>
              <a:rPr lang="fr-FR" sz="2000" dirty="0">
                <a:solidFill>
                  <a:srgbClr val="1F497D"/>
                </a:solidFill>
                <a:latin typeface="Book Antiqua" panose="02040602050305030304" pitchFamily="18" charset="0"/>
              </a:rPr>
              <a:t>)</a:t>
            </a:r>
          </a:p>
          <a:p>
            <a:pPr algn="just"/>
            <a:endParaRPr lang="fr-FR" sz="2000" dirty="0">
              <a:solidFill>
                <a:srgbClr val="1F497D"/>
              </a:solidFill>
              <a:latin typeface="Book Antiqua" panose="02040602050305030304" pitchFamily="18" charset="0"/>
            </a:endParaRPr>
          </a:p>
          <a:p>
            <a:pPr algn="just"/>
            <a:r>
              <a:rPr lang="fr-FR" sz="2000" dirty="0">
                <a:solidFill>
                  <a:prstClr val="black"/>
                </a:solidFill>
                <a:latin typeface="Book Antiqua" panose="02040602050305030304" pitchFamily="18" charset="0"/>
              </a:rPr>
              <a:t>La question des objecteurs de conscience.</a:t>
            </a:r>
          </a:p>
          <a:p>
            <a:pPr algn="just"/>
            <a:endParaRPr lang="fr-FR" sz="2000" dirty="0">
              <a:solidFill>
                <a:prstClr val="black"/>
              </a:solidFill>
              <a:latin typeface="Book Antiqua" panose="02040602050305030304" pitchFamily="18" charset="0"/>
            </a:endParaRPr>
          </a:p>
          <a:p>
            <a:pPr algn="just"/>
            <a:r>
              <a:rPr lang="fr-FR" sz="2000" dirty="0">
                <a:solidFill>
                  <a:prstClr val="black"/>
                </a:solidFill>
                <a:latin typeface="Book Antiqua" panose="02040602050305030304" pitchFamily="18" charset="0"/>
              </a:rPr>
              <a:t>La naissance des régimes totalitaires: </a:t>
            </a:r>
          </a:p>
          <a:p>
            <a:pPr algn="just"/>
            <a:r>
              <a:rPr lang="fr-FR" sz="2000" dirty="0">
                <a:solidFill>
                  <a:prstClr val="black"/>
                </a:solidFill>
                <a:latin typeface="Book Antiqua" panose="02040602050305030304" pitchFamily="18" charset="0"/>
              </a:rPr>
              <a:t>(le film : </a:t>
            </a:r>
            <a:r>
              <a:rPr lang="fr-FR" sz="2000" i="1" u="sng" dirty="0">
                <a:solidFill>
                  <a:srgbClr val="1F497D"/>
                </a:solidFill>
                <a:latin typeface="Book Antiqua" panose="02040602050305030304" pitchFamily="18" charset="0"/>
              </a:rPr>
              <a:t>Hannah Arendt</a:t>
            </a:r>
            <a:r>
              <a:rPr lang="fr-FR" sz="2000" dirty="0">
                <a:solidFill>
                  <a:srgbClr val="1F497D"/>
                </a:solidFill>
                <a:latin typeface="Book Antiqua" panose="02040602050305030304" pitchFamily="18" charset="0"/>
              </a:rPr>
              <a:t>, </a:t>
            </a:r>
            <a:r>
              <a:rPr lang="fr-FR" sz="2000" dirty="0" err="1">
                <a:solidFill>
                  <a:srgbClr val="1F497D"/>
                </a:solidFill>
                <a:latin typeface="Book Antiqua" panose="02040602050305030304" pitchFamily="18" charset="0"/>
              </a:rPr>
              <a:t>Margarethe</a:t>
            </a:r>
            <a:r>
              <a:rPr lang="fr-FR" sz="2000" dirty="0">
                <a:solidFill>
                  <a:srgbClr val="1F497D"/>
                </a:solidFill>
                <a:latin typeface="Book Antiqua" panose="02040602050305030304" pitchFamily="18" charset="0"/>
              </a:rPr>
              <a:t> </a:t>
            </a:r>
            <a:r>
              <a:rPr lang="fr-FR" sz="2000" dirty="0" err="1">
                <a:solidFill>
                  <a:srgbClr val="1F497D"/>
                </a:solidFill>
                <a:latin typeface="Book Antiqua" panose="02040602050305030304" pitchFamily="18" charset="0"/>
              </a:rPr>
              <a:t>von</a:t>
            </a:r>
            <a:r>
              <a:rPr lang="fr-FR" sz="2000" dirty="0">
                <a:solidFill>
                  <a:srgbClr val="1F497D"/>
                </a:solidFill>
                <a:latin typeface="Book Antiqua" panose="02040602050305030304" pitchFamily="18" charset="0"/>
              </a:rPr>
              <a:t> Trotta, 2012)</a:t>
            </a:r>
          </a:p>
          <a:p>
            <a:pPr algn="just"/>
            <a:endParaRPr lang="fr-FR" sz="2000" dirty="0">
              <a:solidFill>
                <a:srgbClr val="1F497D"/>
              </a:solidFill>
              <a:latin typeface="Book Antiqua" panose="02040602050305030304" pitchFamily="18" charset="0"/>
            </a:endParaRPr>
          </a:p>
          <a:p>
            <a:pPr algn="just"/>
            <a:r>
              <a:rPr lang="fr-FR" sz="2000" dirty="0">
                <a:solidFill>
                  <a:prstClr val="black"/>
                </a:solidFill>
                <a:latin typeface="Book Antiqua" panose="02040602050305030304" pitchFamily="18" charset="0"/>
              </a:rPr>
              <a:t>Les principes et les actes</a:t>
            </a:r>
          </a:p>
          <a:p>
            <a:pPr algn="just"/>
            <a:endParaRPr lang="fr-FR" sz="2000" dirty="0">
              <a:solidFill>
                <a:prstClr val="black"/>
              </a:solidFill>
              <a:latin typeface="Book Antiqua" panose="02040602050305030304" pitchFamily="18" charset="0"/>
            </a:endParaRPr>
          </a:p>
          <a:p>
            <a:pPr algn="just"/>
            <a:r>
              <a:rPr lang="fr-FR" sz="2000" dirty="0">
                <a:solidFill>
                  <a:prstClr val="black"/>
                </a:solidFill>
                <a:latin typeface="Book Antiqua" panose="02040602050305030304" pitchFamily="18" charset="0"/>
              </a:rPr>
              <a:t>L’agent obnubilé par ses théories du complot; les Juifs assimilés aux communistes: </a:t>
            </a:r>
            <a:r>
              <a:rPr lang="fr-FR" sz="2000" u="sng" dirty="0">
                <a:solidFill>
                  <a:srgbClr val="1F497D"/>
                </a:solidFill>
                <a:latin typeface="Book Antiqua" panose="02040602050305030304" pitchFamily="18" charset="0"/>
              </a:rPr>
              <a:t>les dangers de la propagande et des théories du complot. (</a:t>
            </a:r>
            <a:r>
              <a:rPr lang="fr-FR" sz="2000" u="sng" dirty="0" err="1">
                <a:solidFill>
                  <a:srgbClr val="1F497D"/>
                </a:solidFill>
                <a:latin typeface="Book Antiqua" panose="02040602050305030304" pitchFamily="18" charset="0"/>
              </a:rPr>
              <a:t>cf</a:t>
            </a:r>
            <a:r>
              <a:rPr lang="fr-FR" sz="2000" u="sng" dirty="0">
                <a:solidFill>
                  <a:srgbClr val="1F497D"/>
                </a:solidFill>
                <a:latin typeface="Book Antiqua" panose="02040602050305030304" pitchFamily="18" charset="0"/>
              </a:rPr>
              <a:t> actualités)</a:t>
            </a:r>
          </a:p>
          <a:p>
            <a:pPr algn="just"/>
            <a:endParaRPr lang="fr-FR" sz="2000" dirty="0">
              <a:solidFill>
                <a:prstClr val="black"/>
              </a:solidFill>
              <a:latin typeface="Book Antiqua" panose="02040602050305030304" pitchFamily="18" charset="0"/>
            </a:endParaRPr>
          </a:p>
          <a:p>
            <a:pPr algn="just"/>
            <a:r>
              <a:rPr lang="fr-FR" sz="2000" dirty="0">
                <a:solidFill>
                  <a:prstClr val="black"/>
                </a:solidFill>
                <a:latin typeface="Book Antiqua" panose="02040602050305030304" pitchFamily="18" charset="0"/>
              </a:rPr>
              <a:t>Hitler a envahi la Tchécoslovaquie.</a:t>
            </a:r>
            <a:endParaRPr lang="fr-FR" dirty="0">
              <a:solidFill>
                <a:prstClr val="black"/>
              </a:solidFill>
            </a:endParaRPr>
          </a:p>
        </p:txBody>
      </p:sp>
    </p:spTree>
    <p:extLst>
      <p:ext uri="{BB962C8B-B14F-4D97-AF65-F5344CB8AC3E}">
        <p14:creationId xmlns:p14="http://schemas.microsoft.com/office/powerpoint/2010/main" val="4158963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40" y="260648"/>
            <a:ext cx="9176645" cy="5909310"/>
          </a:xfrm>
          <a:prstGeom prst="rect">
            <a:avLst/>
          </a:prstGeom>
        </p:spPr>
        <p:txBody>
          <a:bodyPr wrap="square">
            <a:spAutoFit/>
          </a:bodyPr>
          <a:lstStyle/>
          <a:p>
            <a:pPr algn="ctr"/>
            <a:r>
              <a:rPr lang="fr-FR" sz="2400" b="1" u="sng" dirty="0">
                <a:solidFill>
                  <a:prstClr val="black"/>
                </a:solidFill>
                <a:latin typeface="Book Antiqua" panose="02040602050305030304" pitchFamily="18" charset="0"/>
              </a:rPr>
              <a:t>Acte 3</a:t>
            </a:r>
            <a:r>
              <a:rPr lang="fr-FR" sz="2400" dirty="0">
                <a:solidFill>
                  <a:prstClr val="black"/>
                </a:solidFill>
                <a:latin typeface="Book Antiqua" panose="02040602050305030304" pitchFamily="18" charset="0"/>
              </a:rPr>
              <a:t>: </a:t>
            </a:r>
          </a:p>
          <a:p>
            <a:pPr algn="just"/>
            <a:endParaRPr lang="fr-FR" dirty="0">
              <a:solidFill>
                <a:prstClr val="black"/>
              </a:solidFill>
              <a:latin typeface="Book Antiqua" panose="02040602050305030304" pitchFamily="18" charset="0"/>
            </a:endParaRPr>
          </a:p>
          <a:p>
            <a:pPr algn="just"/>
            <a:endParaRPr lang="fr-FR" dirty="0">
              <a:solidFill>
                <a:prstClr val="black"/>
              </a:solidFill>
              <a:latin typeface="Book Antiqua" panose="02040602050305030304" pitchFamily="18" charset="0"/>
            </a:endParaRPr>
          </a:p>
          <a:p>
            <a:pPr algn="just"/>
            <a:r>
              <a:rPr lang="fr-FR" sz="2000" dirty="0">
                <a:solidFill>
                  <a:prstClr val="black"/>
                </a:solidFill>
                <a:latin typeface="Book Antiqua" panose="02040602050305030304" pitchFamily="18" charset="0"/>
              </a:rPr>
              <a:t>Le vagabond tente de sauver Einstein mais c’est Einstein qui le sauve. </a:t>
            </a:r>
          </a:p>
          <a:p>
            <a:pPr algn="just"/>
            <a:r>
              <a:rPr lang="fr-FR" sz="2000" dirty="0">
                <a:solidFill>
                  <a:prstClr val="black"/>
                </a:solidFill>
                <a:latin typeface="Book Antiqua" panose="02040602050305030304" pitchFamily="18" charset="0"/>
              </a:rPr>
              <a:t>(</a:t>
            </a:r>
            <a:r>
              <a:rPr lang="fr-FR" sz="2000" i="1" u="sng" dirty="0">
                <a:solidFill>
                  <a:srgbClr val="1F497D"/>
                </a:solidFill>
                <a:latin typeface="Book Antiqua" panose="02040602050305030304" pitchFamily="18" charset="0"/>
              </a:rPr>
              <a:t>Si c’est un homme</a:t>
            </a:r>
            <a:r>
              <a:rPr lang="fr-FR" sz="2000" dirty="0">
                <a:solidFill>
                  <a:srgbClr val="1F497D"/>
                </a:solidFill>
                <a:latin typeface="Book Antiqua" panose="02040602050305030304" pitchFamily="18" charset="0"/>
              </a:rPr>
              <a:t>, P. Lévi, 1947 « </a:t>
            </a:r>
            <a:r>
              <a:rPr lang="fr-FR" sz="2000" dirty="0" err="1">
                <a:solidFill>
                  <a:srgbClr val="1F497D"/>
                </a:solidFill>
                <a:latin typeface="Book Antiqua" panose="02040602050305030304" pitchFamily="18" charset="0"/>
              </a:rPr>
              <a:t>Kamaraden</a:t>
            </a:r>
            <a:r>
              <a:rPr lang="fr-FR" sz="2000" dirty="0">
                <a:solidFill>
                  <a:srgbClr val="1F497D"/>
                </a:solidFill>
                <a:latin typeface="Book Antiqua" panose="02040602050305030304" pitchFamily="18" charset="0"/>
              </a:rPr>
              <a:t> </a:t>
            </a:r>
            <a:r>
              <a:rPr lang="fr-FR" sz="2000" dirty="0" err="1">
                <a:solidFill>
                  <a:srgbClr val="1F497D"/>
                </a:solidFill>
                <a:latin typeface="Book Antiqua" panose="02040602050305030304" pitchFamily="18" charset="0"/>
              </a:rPr>
              <a:t>ich</a:t>
            </a:r>
            <a:r>
              <a:rPr lang="fr-FR" sz="2000" dirty="0">
                <a:solidFill>
                  <a:srgbClr val="1F497D"/>
                </a:solidFill>
                <a:latin typeface="Book Antiqua" panose="02040602050305030304" pitchFamily="18" charset="0"/>
              </a:rPr>
              <a:t> bien der </a:t>
            </a:r>
            <a:r>
              <a:rPr lang="fr-FR" sz="2000" dirty="0" err="1">
                <a:solidFill>
                  <a:srgbClr val="1F497D"/>
                </a:solidFill>
                <a:latin typeface="Book Antiqua" panose="02040602050305030304" pitchFamily="18" charset="0"/>
              </a:rPr>
              <a:t>letze</a:t>
            </a:r>
            <a:r>
              <a:rPr lang="fr-FR" sz="2000" dirty="0">
                <a:solidFill>
                  <a:srgbClr val="1F497D"/>
                </a:solidFill>
                <a:latin typeface="Book Antiqua" panose="02040602050305030304" pitchFamily="18" charset="0"/>
              </a:rPr>
              <a:t> » p230-233 et chapitre 10</a:t>
            </a:r>
          </a:p>
          <a:p>
            <a:pPr algn="just"/>
            <a:r>
              <a:rPr lang="fr-FR" sz="2000" i="1" u="sng" dirty="0">
                <a:solidFill>
                  <a:srgbClr val="1F497D"/>
                </a:solidFill>
                <a:latin typeface="Book Antiqua" panose="02040602050305030304" pitchFamily="18" charset="0"/>
              </a:rPr>
              <a:t>La liste de Schindler</a:t>
            </a:r>
            <a:r>
              <a:rPr lang="fr-FR" sz="2000" dirty="0">
                <a:solidFill>
                  <a:srgbClr val="1F497D"/>
                </a:solidFill>
                <a:latin typeface="Book Antiqua" panose="02040602050305030304" pitchFamily="18" charset="0"/>
              </a:rPr>
              <a:t>, S. Spielberg:  réflexion sur la morale sous la forme d’un débat sur l’identité de celui qui sauve </a:t>
            </a:r>
            <a:r>
              <a:rPr lang="fr-FR" sz="2000" dirty="0" smtClean="0">
                <a:solidFill>
                  <a:srgbClr val="1F497D"/>
                </a:solidFill>
                <a:latin typeface="Book Antiqua" panose="02040602050305030304" pitchFamily="18" charset="0"/>
              </a:rPr>
              <a:t>et sur les manières de sauver un homme selon </a:t>
            </a:r>
            <a:r>
              <a:rPr lang="fr-FR" sz="2000" dirty="0">
                <a:solidFill>
                  <a:srgbClr val="1F497D"/>
                </a:solidFill>
                <a:latin typeface="Book Antiqua" panose="02040602050305030304" pitchFamily="18" charset="0"/>
              </a:rPr>
              <a:t>le point de vue duquel on se </a:t>
            </a:r>
            <a:r>
              <a:rPr lang="fr-FR" sz="2000" dirty="0" smtClean="0">
                <a:solidFill>
                  <a:srgbClr val="1F497D"/>
                </a:solidFill>
                <a:latin typeface="Book Antiqua" panose="02040602050305030304" pitchFamily="18" charset="0"/>
              </a:rPr>
              <a:t>place, </a:t>
            </a:r>
            <a:r>
              <a:rPr lang="fr-FR" sz="2000" dirty="0">
                <a:solidFill>
                  <a:srgbClr val="1F497D"/>
                </a:solidFill>
                <a:latin typeface="Book Antiqua" panose="02040602050305030304" pitchFamily="18" charset="0"/>
              </a:rPr>
              <a:t>à savoir physique ou moral)</a:t>
            </a:r>
            <a:endParaRPr lang="fr-FR" sz="2000" dirty="0">
              <a:solidFill>
                <a:prstClr val="black"/>
              </a:solidFill>
              <a:latin typeface="Book Antiqua" panose="02040602050305030304" pitchFamily="18" charset="0"/>
            </a:endParaRPr>
          </a:p>
          <a:p>
            <a:pPr algn="just"/>
            <a:endParaRPr lang="fr-FR" sz="2000" dirty="0">
              <a:solidFill>
                <a:prstClr val="black"/>
              </a:solidFill>
              <a:latin typeface="Book Antiqua" panose="02040602050305030304" pitchFamily="18" charset="0"/>
            </a:endParaRPr>
          </a:p>
          <a:p>
            <a:pPr algn="just"/>
            <a:r>
              <a:rPr lang="fr-FR" sz="2000" dirty="0">
                <a:solidFill>
                  <a:prstClr val="black"/>
                </a:solidFill>
                <a:latin typeface="Book Antiqua" panose="02040602050305030304" pitchFamily="18" charset="0"/>
              </a:rPr>
              <a:t>La lettre d’Einstein à Roosevelt et l’agent qui veut connaître le contenu</a:t>
            </a:r>
          </a:p>
          <a:p>
            <a:pPr algn="just"/>
            <a:endParaRPr lang="fr-FR" sz="2000" dirty="0">
              <a:solidFill>
                <a:prstClr val="black"/>
              </a:solidFill>
              <a:latin typeface="Book Antiqua" panose="02040602050305030304" pitchFamily="18" charset="0"/>
            </a:endParaRPr>
          </a:p>
          <a:p>
            <a:pPr algn="just"/>
            <a:r>
              <a:rPr lang="fr-FR" sz="2000" dirty="0">
                <a:solidFill>
                  <a:prstClr val="black"/>
                </a:solidFill>
                <a:latin typeface="Book Antiqua" panose="02040602050305030304" pitchFamily="18" charset="0"/>
              </a:rPr>
              <a:t>L’inertie des grandes puissances européennes et la certitude de la guerre imminente en </a:t>
            </a:r>
            <a:r>
              <a:rPr lang="fr-FR" sz="2000" dirty="0" smtClean="0">
                <a:solidFill>
                  <a:prstClr val="black"/>
                </a:solidFill>
                <a:latin typeface="Book Antiqua" panose="02040602050305030304" pitchFamily="18" charset="0"/>
              </a:rPr>
              <a:t>Europe </a:t>
            </a:r>
            <a:r>
              <a:rPr lang="fr-FR" sz="2000" dirty="0" smtClean="0">
                <a:solidFill>
                  <a:schemeClr val="tx2"/>
                </a:solidFill>
                <a:latin typeface="Book Antiqua" panose="02040602050305030304" pitchFamily="18" charset="0"/>
              </a:rPr>
              <a:t>(Cf. Le sujet d’étude sur L’idée d’Europe; sauver la paix à tout prix; « s’unir ou mourir » G. </a:t>
            </a:r>
            <a:r>
              <a:rPr lang="fr-FR" sz="2000" dirty="0" err="1" smtClean="0">
                <a:solidFill>
                  <a:schemeClr val="tx2"/>
                </a:solidFill>
                <a:latin typeface="Book Antiqua" panose="02040602050305030304" pitchFamily="18" charset="0"/>
              </a:rPr>
              <a:t>Riou</a:t>
            </a:r>
            <a:r>
              <a:rPr lang="fr-FR" sz="2000" dirty="0" smtClean="0">
                <a:solidFill>
                  <a:schemeClr val="tx2"/>
                </a:solidFill>
                <a:latin typeface="Book Antiqua" panose="02040602050305030304" pitchFamily="18" charset="0"/>
              </a:rPr>
              <a:t>)</a:t>
            </a:r>
            <a:endParaRPr lang="fr-FR" sz="2000" dirty="0">
              <a:solidFill>
                <a:schemeClr val="tx2"/>
              </a:solidFill>
              <a:latin typeface="Book Antiqua" panose="02040602050305030304" pitchFamily="18" charset="0"/>
            </a:endParaRPr>
          </a:p>
          <a:p>
            <a:pPr algn="just"/>
            <a:endParaRPr lang="fr-FR" sz="2000" dirty="0">
              <a:solidFill>
                <a:prstClr val="black"/>
              </a:solidFill>
              <a:latin typeface="Book Antiqua" panose="02040602050305030304" pitchFamily="18" charset="0"/>
            </a:endParaRPr>
          </a:p>
          <a:p>
            <a:pPr algn="just"/>
            <a:r>
              <a:rPr lang="fr-FR" sz="2000" dirty="0">
                <a:solidFill>
                  <a:prstClr val="black"/>
                </a:solidFill>
                <a:latin typeface="Book Antiqua" panose="02040602050305030304" pitchFamily="18" charset="0"/>
              </a:rPr>
              <a:t>Le danger et l’enjeu de l’uranium; les scientifiques et leur responsabilité d’avertir Roosevelt; </a:t>
            </a:r>
            <a:r>
              <a:rPr lang="fr-FR" sz="2000" dirty="0" smtClean="0">
                <a:solidFill>
                  <a:schemeClr val="tx2"/>
                </a:solidFill>
                <a:latin typeface="Book Antiqua" panose="02040602050305030304" pitchFamily="18" charset="0"/>
              </a:rPr>
              <a:t>(</a:t>
            </a:r>
            <a:r>
              <a:rPr lang="fr-FR" sz="2000" u="sng" dirty="0" smtClean="0">
                <a:solidFill>
                  <a:schemeClr val="tx2"/>
                </a:solidFill>
                <a:latin typeface="Book Antiqua" panose="02040602050305030304" pitchFamily="18" charset="0"/>
              </a:rPr>
              <a:t>Bienvenue à </a:t>
            </a:r>
            <a:r>
              <a:rPr lang="fr-FR" sz="2000" u="sng" dirty="0" err="1" smtClean="0">
                <a:solidFill>
                  <a:schemeClr val="tx2"/>
                </a:solidFill>
                <a:latin typeface="Book Antiqua" panose="02040602050305030304" pitchFamily="18" charset="0"/>
              </a:rPr>
              <a:t>Gattaca</a:t>
            </a:r>
            <a:r>
              <a:rPr lang="fr-FR" sz="2000" dirty="0" smtClean="0">
                <a:solidFill>
                  <a:schemeClr val="tx2"/>
                </a:solidFill>
                <a:latin typeface="Book Antiqua" panose="02040602050305030304" pitchFamily="18" charset="0"/>
              </a:rPr>
              <a:t>, A. </a:t>
            </a:r>
            <a:r>
              <a:rPr lang="fr-FR" sz="2000" dirty="0" err="1" smtClean="0">
                <a:solidFill>
                  <a:schemeClr val="tx2"/>
                </a:solidFill>
                <a:latin typeface="Book Antiqua" panose="02040602050305030304" pitchFamily="18" charset="0"/>
              </a:rPr>
              <a:t>Niccol</a:t>
            </a:r>
            <a:r>
              <a:rPr lang="fr-FR" sz="2000" dirty="0" smtClean="0">
                <a:solidFill>
                  <a:schemeClr val="tx2"/>
                </a:solidFill>
                <a:latin typeface="Book Antiqua" panose="02040602050305030304" pitchFamily="18" charset="0"/>
              </a:rPr>
              <a:t>)</a:t>
            </a:r>
            <a:endParaRPr lang="fr-FR" sz="2000" dirty="0">
              <a:solidFill>
                <a:schemeClr val="tx2"/>
              </a:solidFill>
              <a:latin typeface="Book Antiqua" panose="02040602050305030304" pitchFamily="18" charset="0"/>
            </a:endParaRPr>
          </a:p>
          <a:p>
            <a:pPr algn="just"/>
            <a:endParaRPr lang="fr-FR" sz="900" dirty="0">
              <a:solidFill>
                <a:prstClr val="black"/>
              </a:solidFill>
              <a:latin typeface="Book Antiqua" panose="02040602050305030304" pitchFamily="18" charset="0"/>
            </a:endParaRPr>
          </a:p>
          <a:p>
            <a:pPr algn="just"/>
            <a:endParaRPr lang="fr-FR" sz="900" dirty="0">
              <a:solidFill>
                <a:prstClr val="black"/>
              </a:solidFill>
              <a:latin typeface="Book Antiqua" panose="02040602050305030304" pitchFamily="18" charset="0"/>
            </a:endParaRPr>
          </a:p>
        </p:txBody>
      </p:sp>
    </p:spTree>
    <p:extLst>
      <p:ext uri="{BB962C8B-B14F-4D97-AF65-F5344CB8AC3E}">
        <p14:creationId xmlns:p14="http://schemas.microsoft.com/office/powerpoint/2010/main" val="2739159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509200"/>
          </a:xfrm>
          <a:prstGeom prst="rect">
            <a:avLst/>
          </a:prstGeom>
        </p:spPr>
        <p:txBody>
          <a:bodyPr wrap="square">
            <a:spAutoFit/>
          </a:bodyPr>
          <a:lstStyle/>
          <a:p>
            <a:pPr algn="just"/>
            <a:endParaRPr lang="fr-FR" b="1" u="sng" dirty="0">
              <a:solidFill>
                <a:prstClr val="black"/>
              </a:solidFill>
              <a:latin typeface="Book Antiqua" panose="02040602050305030304" pitchFamily="18" charset="0"/>
            </a:endParaRPr>
          </a:p>
          <a:p>
            <a:pPr algn="ctr"/>
            <a:r>
              <a:rPr lang="fr-FR" sz="2400" b="1" u="sng" dirty="0">
                <a:solidFill>
                  <a:prstClr val="black"/>
                </a:solidFill>
                <a:latin typeface="Book Antiqua" panose="02040602050305030304" pitchFamily="18" charset="0"/>
              </a:rPr>
              <a:t>Acte 4</a:t>
            </a:r>
            <a:r>
              <a:rPr lang="fr-FR" sz="2400" dirty="0">
                <a:solidFill>
                  <a:prstClr val="black"/>
                </a:solidFill>
                <a:latin typeface="Book Antiqua" panose="02040602050305030304" pitchFamily="18" charset="0"/>
              </a:rPr>
              <a:t>: </a:t>
            </a:r>
          </a:p>
          <a:p>
            <a:pPr algn="just"/>
            <a:endParaRPr lang="fr-FR" sz="24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La défense de l’humanité et non d’un pays. </a:t>
            </a:r>
          </a:p>
          <a:p>
            <a:pPr algn="just"/>
            <a:endParaRPr lang="fr-FR" sz="10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Le vagabond et son spectacle</a:t>
            </a:r>
          </a:p>
          <a:p>
            <a:pPr algn="just"/>
            <a:endParaRPr lang="fr-FR" sz="10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La question de Dieu</a:t>
            </a:r>
          </a:p>
          <a:p>
            <a:pPr algn="just"/>
            <a:endParaRPr lang="fr-FR" sz="10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La date: en 1941, après Pearl Harbor. La guerre devient mondiale.</a:t>
            </a:r>
          </a:p>
          <a:p>
            <a:pPr algn="just"/>
            <a:endParaRPr lang="fr-FR" sz="10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Einstein n’est pas engagé par l’armée pour fabriquer la bombe aux EU en réponse à la fabrication de celle-là en Allemagne mais avec deux ans de retard face aux nazis</a:t>
            </a:r>
          </a:p>
          <a:p>
            <a:pPr algn="just"/>
            <a:endParaRPr lang="fr-FR" sz="10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Einstein a obtenu la nationalité américaine</a:t>
            </a:r>
          </a:p>
          <a:p>
            <a:pPr algn="just"/>
            <a:endParaRPr lang="fr-FR" sz="10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Apparition d’</a:t>
            </a:r>
            <a:r>
              <a:rPr lang="fr-FR" dirty="0" err="1">
                <a:solidFill>
                  <a:prstClr val="black"/>
                </a:solidFill>
                <a:latin typeface="Book Antiqua" panose="02040602050305030304" pitchFamily="18" charset="0"/>
              </a:rPr>
              <a:t>O’Neil</a:t>
            </a:r>
            <a:r>
              <a:rPr lang="fr-FR" dirty="0">
                <a:solidFill>
                  <a:prstClr val="black"/>
                </a:solidFill>
                <a:latin typeface="Book Antiqua" panose="02040602050305030304" pitchFamily="18" charset="0"/>
              </a:rPr>
              <a:t> qui a passé un marché avec le vagabond: son retour dans l’armée.</a:t>
            </a:r>
          </a:p>
          <a:p>
            <a:pPr algn="just"/>
            <a:endParaRPr lang="fr-FR" sz="10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La bêtise d’</a:t>
            </a:r>
            <a:r>
              <a:rPr lang="fr-FR" dirty="0" err="1">
                <a:solidFill>
                  <a:prstClr val="black"/>
                </a:solidFill>
                <a:latin typeface="Book Antiqua" panose="02040602050305030304" pitchFamily="18" charset="0"/>
              </a:rPr>
              <a:t>O’Neil</a:t>
            </a:r>
            <a:r>
              <a:rPr lang="fr-FR" dirty="0">
                <a:solidFill>
                  <a:prstClr val="black"/>
                </a:solidFill>
                <a:latin typeface="Book Antiqua" panose="02040602050305030304" pitchFamily="18" charset="0"/>
              </a:rPr>
              <a:t> obsédé qui ne comprend rien et soupçonne tout.</a:t>
            </a:r>
          </a:p>
          <a:p>
            <a:pPr algn="just"/>
            <a:endParaRPr lang="fr-FR" dirty="0">
              <a:solidFill>
                <a:prstClr val="black"/>
              </a:solidFill>
              <a:latin typeface="Book Antiqua" panose="02040602050305030304" pitchFamily="18" charset="0"/>
            </a:endParaRPr>
          </a:p>
          <a:p>
            <a:pPr algn="just"/>
            <a:endParaRPr lang="fr-FR" u="sng" dirty="0">
              <a:solidFill>
                <a:prstClr val="black"/>
              </a:solidFill>
              <a:latin typeface="Book Antiqua" panose="02040602050305030304" pitchFamily="18" charset="0"/>
            </a:endParaRPr>
          </a:p>
          <a:p>
            <a:pPr algn="just"/>
            <a:endParaRPr lang="fr-FR" dirty="0">
              <a:solidFill>
                <a:prstClr val="black"/>
              </a:solidFill>
              <a:latin typeface="Book Antiqua" panose="02040602050305030304" pitchFamily="18" charset="0"/>
            </a:endParaRPr>
          </a:p>
        </p:txBody>
      </p:sp>
    </p:spTree>
    <p:extLst>
      <p:ext uri="{BB962C8B-B14F-4D97-AF65-F5344CB8AC3E}">
        <p14:creationId xmlns:p14="http://schemas.microsoft.com/office/powerpoint/2010/main" val="2688959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9144000" cy="3046988"/>
          </a:xfrm>
          <a:prstGeom prst="rect">
            <a:avLst/>
          </a:prstGeom>
        </p:spPr>
        <p:txBody>
          <a:bodyPr wrap="square">
            <a:spAutoFit/>
          </a:bodyPr>
          <a:lstStyle/>
          <a:p>
            <a:pPr algn="ctr"/>
            <a:r>
              <a:rPr lang="fr-FR" sz="2400" b="1" u="sng" dirty="0">
                <a:solidFill>
                  <a:prstClr val="black"/>
                </a:solidFill>
                <a:latin typeface="Book Antiqua" panose="02040602050305030304" pitchFamily="18" charset="0"/>
              </a:rPr>
              <a:t>Acte 5</a:t>
            </a:r>
            <a:r>
              <a:rPr lang="fr-FR" sz="2400" dirty="0">
                <a:solidFill>
                  <a:prstClr val="black"/>
                </a:solidFill>
                <a:latin typeface="Book Antiqua" panose="02040602050305030304" pitchFamily="18" charset="0"/>
              </a:rPr>
              <a:t>: </a:t>
            </a:r>
          </a:p>
          <a:p>
            <a:pPr algn="ctr"/>
            <a:endParaRPr lang="fr-FR" sz="24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Courte séquence dans laquelle Einstein, jouant du violon vit en cauchemar Hiroshima.</a:t>
            </a:r>
          </a:p>
          <a:p>
            <a:pPr algn="just"/>
            <a:endParaRPr lang="fr-FR" dirty="0">
              <a:solidFill>
                <a:srgbClr val="1F497D"/>
              </a:solidFill>
              <a:latin typeface="Book Antiqua" panose="02040602050305030304" pitchFamily="18" charset="0"/>
            </a:endParaRPr>
          </a:p>
          <a:p>
            <a:pPr algn="just"/>
            <a:r>
              <a:rPr lang="fr-FR" dirty="0">
                <a:solidFill>
                  <a:srgbClr val="1F497D"/>
                </a:solidFill>
                <a:latin typeface="Book Antiqua" panose="02040602050305030304" pitchFamily="18" charset="0"/>
              </a:rPr>
              <a:t>Réflexion sur la dimension romantique de l’acte: musique, nature, vie, mort.</a:t>
            </a:r>
          </a:p>
          <a:p>
            <a:pPr algn="just"/>
            <a:endParaRPr lang="fr-FR" dirty="0">
              <a:solidFill>
                <a:srgbClr val="1F497D"/>
              </a:solidFill>
              <a:latin typeface="Book Antiqua" panose="02040602050305030304" pitchFamily="18" charset="0"/>
            </a:endParaRPr>
          </a:p>
          <a:p>
            <a:pPr algn="just"/>
            <a:r>
              <a:rPr lang="fr-FR" dirty="0">
                <a:solidFill>
                  <a:srgbClr val="1F497D"/>
                </a:solidFill>
                <a:latin typeface="Book Antiqua" panose="02040602050305030304" pitchFamily="18" charset="0"/>
              </a:rPr>
              <a:t>Cet acte peut être étudié en rappelant une œuvre romantique étudiée en Seconde dans l’objet d’étude « Parcours de personnages » comme </a:t>
            </a:r>
            <a:r>
              <a:rPr lang="fr-FR" i="1" u="sng" dirty="0">
                <a:solidFill>
                  <a:srgbClr val="1F497D"/>
                </a:solidFill>
                <a:latin typeface="Book Antiqua" panose="02040602050305030304" pitchFamily="18" charset="0"/>
              </a:rPr>
              <a:t>Le voyageur contemplant une mer de nuage</a:t>
            </a:r>
            <a:r>
              <a:rPr lang="fr-FR" dirty="0">
                <a:solidFill>
                  <a:srgbClr val="1F497D"/>
                </a:solidFill>
                <a:latin typeface="Book Antiqua" panose="02040602050305030304" pitchFamily="18" charset="0"/>
              </a:rPr>
              <a:t>, C.-D. Friedrich (1818).</a:t>
            </a:r>
          </a:p>
          <a:p>
            <a:pPr algn="just"/>
            <a:endParaRPr lang="fr-FR" dirty="0">
              <a:solidFill>
                <a:srgbClr val="1F497D"/>
              </a:solidFill>
              <a:latin typeface="Book Antiqua" panose="02040602050305030304" pitchFamily="18" charset="0"/>
            </a:endParaRPr>
          </a:p>
        </p:txBody>
      </p:sp>
    </p:spTree>
    <p:extLst>
      <p:ext uri="{BB962C8B-B14F-4D97-AF65-F5344CB8AC3E}">
        <p14:creationId xmlns:p14="http://schemas.microsoft.com/office/powerpoint/2010/main" val="3524149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48" y="0"/>
            <a:ext cx="9165348" cy="6801862"/>
          </a:xfrm>
          <a:prstGeom prst="rect">
            <a:avLst/>
          </a:prstGeom>
        </p:spPr>
        <p:txBody>
          <a:bodyPr wrap="square">
            <a:spAutoFit/>
          </a:bodyPr>
          <a:lstStyle/>
          <a:p>
            <a:pPr algn="just"/>
            <a:r>
              <a:rPr lang="fr-FR" u="sng" dirty="0">
                <a:solidFill>
                  <a:prstClr val="black"/>
                </a:solidFill>
                <a:latin typeface="Book Antiqua" panose="02040602050305030304" pitchFamily="18" charset="0"/>
              </a:rPr>
              <a:t>Acte 6</a:t>
            </a:r>
            <a:r>
              <a:rPr lang="fr-FR" dirty="0">
                <a:solidFill>
                  <a:prstClr val="black"/>
                </a:solidFill>
                <a:latin typeface="Book Antiqua" panose="02040602050305030304" pitchFamily="18" charset="0"/>
              </a:rPr>
              <a:t>: On apprend qu’on est le 7 août 1945. La bombe d’Hiroshima a été larguée: </a:t>
            </a:r>
            <a:r>
              <a:rPr lang="fr-FR" dirty="0" err="1">
                <a:solidFill>
                  <a:prstClr val="black"/>
                </a:solidFill>
                <a:latin typeface="Book Antiqua" panose="02040602050305030304" pitchFamily="18" charset="0"/>
              </a:rPr>
              <a:t>O’Neil</a:t>
            </a:r>
            <a:r>
              <a:rPr lang="fr-FR" dirty="0">
                <a:solidFill>
                  <a:prstClr val="black"/>
                </a:solidFill>
                <a:latin typeface="Book Antiqua" panose="02040602050305030304" pitchFamily="18" charset="0"/>
              </a:rPr>
              <a:t> et le vagabond boivent à la victoire des EU. On apprend que Roosevelt est mort.</a:t>
            </a:r>
          </a:p>
          <a:p>
            <a:pPr algn="just"/>
            <a:endParaRPr lang="fr-FR" sz="14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Entrée d’Einstein qui prédit une troisième et une quatrième guerres mondiales. Il livre son analyse sur la victoire des EU et la défaite de l’humanité. Il critique de Truman. </a:t>
            </a:r>
          </a:p>
          <a:p>
            <a:pPr algn="just"/>
            <a:endParaRPr lang="fr-FR" sz="14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Entrée d’</a:t>
            </a:r>
            <a:r>
              <a:rPr lang="fr-FR" dirty="0" err="1">
                <a:solidFill>
                  <a:prstClr val="black"/>
                </a:solidFill>
                <a:latin typeface="Book Antiqua" panose="02040602050305030304" pitchFamily="18" charset="0"/>
              </a:rPr>
              <a:t>O’Neil</a:t>
            </a:r>
            <a:r>
              <a:rPr lang="fr-FR" dirty="0">
                <a:solidFill>
                  <a:prstClr val="black"/>
                </a:solidFill>
                <a:latin typeface="Book Antiqua" panose="02040602050305030304" pitchFamily="18" charset="0"/>
              </a:rPr>
              <a:t> complètement saoul qui rencontre Einstein pour la première fois. </a:t>
            </a:r>
          </a:p>
          <a:p>
            <a:pPr algn="just"/>
            <a:endParaRPr lang="fr-FR" sz="14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Einstein en colère après Truman et radote sur Hiroshima: 300 000 victimes. </a:t>
            </a:r>
          </a:p>
          <a:p>
            <a:pPr algn="just"/>
            <a:endParaRPr lang="fr-FR" sz="14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L’absurdité du raisonnement d’</a:t>
            </a:r>
            <a:r>
              <a:rPr lang="fr-FR" dirty="0" err="1">
                <a:solidFill>
                  <a:prstClr val="black"/>
                </a:solidFill>
                <a:latin typeface="Book Antiqua" panose="02040602050305030304" pitchFamily="18" charset="0"/>
              </a:rPr>
              <a:t>O’Neil</a:t>
            </a:r>
            <a:r>
              <a:rPr lang="fr-FR" dirty="0">
                <a:solidFill>
                  <a:prstClr val="black"/>
                </a:solidFill>
                <a:latin typeface="Book Antiqua" panose="02040602050305030304" pitchFamily="18" charset="0"/>
              </a:rPr>
              <a:t> (les Japonais sont des ennemis et des Japonais). </a:t>
            </a:r>
          </a:p>
          <a:p>
            <a:pPr algn="just"/>
            <a:endParaRPr lang="fr-FR" sz="14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Débat entre </a:t>
            </a:r>
            <a:r>
              <a:rPr lang="fr-FR" dirty="0" err="1">
                <a:solidFill>
                  <a:prstClr val="black"/>
                </a:solidFill>
                <a:latin typeface="Book Antiqua" panose="02040602050305030304" pitchFamily="18" charset="0"/>
              </a:rPr>
              <a:t>O’Neil</a:t>
            </a:r>
            <a:r>
              <a:rPr lang="fr-FR" dirty="0">
                <a:solidFill>
                  <a:prstClr val="black"/>
                </a:solidFill>
                <a:latin typeface="Book Antiqua" panose="02040602050305030304" pitchFamily="18" charset="0"/>
              </a:rPr>
              <a:t> et Einstein sur le racisme.</a:t>
            </a:r>
          </a:p>
          <a:p>
            <a:pPr algn="just"/>
            <a:endParaRPr lang="fr-FR" sz="14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Le vagabond s’en mêle pour écarter </a:t>
            </a:r>
            <a:r>
              <a:rPr lang="fr-FR" dirty="0" err="1">
                <a:solidFill>
                  <a:prstClr val="black"/>
                </a:solidFill>
                <a:latin typeface="Book Antiqua" panose="02040602050305030304" pitchFamily="18" charset="0"/>
              </a:rPr>
              <a:t>O’Neil</a:t>
            </a:r>
            <a:r>
              <a:rPr lang="fr-FR" dirty="0">
                <a:solidFill>
                  <a:prstClr val="black"/>
                </a:solidFill>
                <a:latin typeface="Book Antiqua" panose="02040602050305030304" pitchFamily="18" charset="0"/>
              </a:rPr>
              <a:t> mais ce dernier remercie Einstein pour la bombe. Le vagabond redonne du whisky à l’agent qui tombe dans un coma éthylique. </a:t>
            </a:r>
          </a:p>
          <a:p>
            <a:pPr algn="just"/>
            <a:endParaRPr lang="fr-FR" sz="14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Discussion entre le vagabond et Einstein sur l’américain moyen.</a:t>
            </a:r>
          </a:p>
          <a:p>
            <a:pPr algn="just"/>
            <a:endParaRPr lang="fr-FR" sz="14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Einstein exprime ses regrets quant à sa lettre à Roosevelt qui a peut-être entraîné une peur injustifiée puisque Hitler avait condamné les théories « juives » d’Einstein; explications sur sa responsabilité. Pour lui, le scientifique est une marionnette. Il opère ensuite un retour sur les actes. Etre ou ne pas être Einstein: il agirait pareillement. Einstein pleure.</a:t>
            </a:r>
          </a:p>
          <a:p>
            <a:pPr algn="just"/>
            <a:r>
              <a:rPr lang="fr-FR" dirty="0">
                <a:solidFill>
                  <a:prstClr val="black"/>
                </a:solidFill>
                <a:latin typeface="Book Antiqua" panose="02040602050305030304" pitchFamily="18" charset="0"/>
              </a:rPr>
              <a:t>Fin sur cette maxime: est-ce que Dieu avait le choix de créer le monde ? (</a:t>
            </a:r>
            <a:r>
              <a:rPr lang="fr-FR" dirty="0">
                <a:solidFill>
                  <a:srgbClr val="1F497D"/>
                </a:solidFill>
                <a:latin typeface="Book Antiqua" panose="02040602050305030304" pitchFamily="18" charset="0"/>
              </a:rPr>
              <a:t>la question du choix – Sartre</a:t>
            </a:r>
            <a:r>
              <a:rPr lang="fr-FR" dirty="0">
                <a:solidFill>
                  <a:prstClr val="black"/>
                </a:solidFill>
                <a:latin typeface="Book Antiqua" panose="02040602050305030304" pitchFamily="18" charset="0"/>
              </a:rPr>
              <a:t>)</a:t>
            </a:r>
            <a:endParaRPr lang="fr-FR" u="sng" dirty="0">
              <a:solidFill>
                <a:prstClr val="black"/>
              </a:solidFill>
              <a:latin typeface="Book Antiqua" panose="02040602050305030304" pitchFamily="18" charset="0"/>
            </a:endParaRPr>
          </a:p>
        </p:txBody>
      </p:sp>
    </p:spTree>
    <p:extLst>
      <p:ext uri="{BB962C8B-B14F-4D97-AF65-F5344CB8AC3E}">
        <p14:creationId xmlns:p14="http://schemas.microsoft.com/office/powerpoint/2010/main" val="3012148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96" y="0"/>
            <a:ext cx="9134903" cy="6555641"/>
          </a:xfrm>
          <a:prstGeom prst="rect">
            <a:avLst/>
          </a:prstGeom>
        </p:spPr>
        <p:txBody>
          <a:bodyPr wrap="square">
            <a:spAutoFit/>
          </a:bodyPr>
          <a:lstStyle/>
          <a:p>
            <a:pPr algn="ctr"/>
            <a:r>
              <a:rPr lang="fr-FR" sz="2400" b="1" u="sng" dirty="0">
                <a:solidFill>
                  <a:prstClr val="black"/>
                </a:solidFill>
                <a:latin typeface="Book Antiqua" panose="02040602050305030304" pitchFamily="18" charset="0"/>
              </a:rPr>
              <a:t>Acte 7</a:t>
            </a:r>
            <a:r>
              <a:rPr lang="fr-FR" sz="2400" dirty="0">
                <a:solidFill>
                  <a:prstClr val="black"/>
                </a:solidFill>
                <a:latin typeface="Book Antiqua" panose="02040602050305030304" pitchFamily="18" charset="0"/>
              </a:rPr>
              <a:t>:</a:t>
            </a:r>
          </a:p>
          <a:p>
            <a:pPr algn="just"/>
            <a:r>
              <a:rPr lang="fr-FR" dirty="0">
                <a:solidFill>
                  <a:prstClr val="black"/>
                </a:solidFill>
                <a:latin typeface="Book Antiqua" panose="02040602050305030304" pitchFamily="18" charset="0"/>
              </a:rPr>
              <a:t>Les essais atomiques des Russes</a:t>
            </a:r>
          </a:p>
          <a:p>
            <a:pPr algn="just"/>
            <a:endParaRPr lang="fr-FR"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Les explications paranoïaques de l’agent du FBI: théories du complot, de l’espionnage, le rôle des femmes, Einstein l’espion. </a:t>
            </a:r>
          </a:p>
          <a:p>
            <a:pPr algn="just"/>
            <a:r>
              <a:rPr lang="fr-FR" dirty="0">
                <a:solidFill>
                  <a:srgbClr val="1F497D"/>
                </a:solidFill>
                <a:latin typeface="Book Antiqua" panose="02040602050305030304" pitchFamily="18" charset="0"/>
              </a:rPr>
              <a:t>Passage qui n’est pas sans rappeler </a:t>
            </a:r>
            <a:r>
              <a:rPr lang="fr-FR" i="1" u="sng" dirty="0">
                <a:solidFill>
                  <a:srgbClr val="1F497D"/>
                </a:solidFill>
                <a:latin typeface="Book Antiqua" panose="02040602050305030304" pitchFamily="18" charset="0"/>
              </a:rPr>
              <a:t>Les Guêpes</a:t>
            </a:r>
            <a:r>
              <a:rPr lang="fr-FR" dirty="0">
                <a:solidFill>
                  <a:srgbClr val="1F497D"/>
                </a:solidFill>
                <a:latin typeface="Book Antiqua" panose="02040602050305030304" pitchFamily="18" charset="0"/>
              </a:rPr>
              <a:t>, Aristophane (Ve s. av. J.-C.) et le personnage de </a:t>
            </a:r>
            <a:r>
              <a:rPr lang="fr-FR" dirty="0" err="1">
                <a:solidFill>
                  <a:srgbClr val="1F497D"/>
                </a:solidFill>
                <a:latin typeface="Book Antiqua" panose="02040602050305030304" pitchFamily="18" charset="0"/>
              </a:rPr>
              <a:t>Philocléon</a:t>
            </a:r>
            <a:r>
              <a:rPr lang="fr-FR" dirty="0">
                <a:solidFill>
                  <a:srgbClr val="1F497D"/>
                </a:solidFill>
                <a:latin typeface="Book Antiqua" panose="02040602050305030304" pitchFamily="18" charset="0"/>
              </a:rPr>
              <a:t>; dans cette tragédie, la figure du tyran se dessine clairement et particulièrement l’ « </a:t>
            </a:r>
            <a:r>
              <a:rPr lang="fr-FR" dirty="0" err="1">
                <a:solidFill>
                  <a:srgbClr val="1F497D"/>
                </a:solidFill>
                <a:latin typeface="Book Antiqua" panose="02040602050305030304" pitchFamily="18" charset="0"/>
              </a:rPr>
              <a:t>hybris</a:t>
            </a:r>
            <a:r>
              <a:rPr lang="fr-FR" dirty="0">
                <a:solidFill>
                  <a:srgbClr val="1F497D"/>
                </a:solidFill>
                <a:latin typeface="Book Antiqua" panose="02040602050305030304" pitchFamily="18" charset="0"/>
              </a:rPr>
              <a:t> » du tyran. Sa démesure s’exprime dans sa dimension maniaque avec sa </a:t>
            </a:r>
            <a:r>
              <a:rPr lang="fr-FR" dirty="0" err="1">
                <a:solidFill>
                  <a:srgbClr val="1F497D"/>
                </a:solidFill>
                <a:latin typeface="Book Antiqua" panose="02040602050305030304" pitchFamily="18" charset="0"/>
              </a:rPr>
              <a:t>tribunalite</a:t>
            </a:r>
            <a:r>
              <a:rPr lang="fr-FR" dirty="0">
                <a:solidFill>
                  <a:srgbClr val="1F497D"/>
                </a:solidFill>
                <a:latin typeface="Book Antiqua" panose="02040602050305030304" pitchFamily="18" charset="0"/>
              </a:rPr>
              <a:t> aiguë. </a:t>
            </a:r>
          </a:p>
          <a:p>
            <a:pPr algn="just"/>
            <a:r>
              <a:rPr lang="fr-FR" dirty="0">
                <a:solidFill>
                  <a:srgbClr val="1F497D"/>
                </a:solidFill>
                <a:latin typeface="Book Antiqua" panose="02040602050305030304" pitchFamily="18" charset="0"/>
              </a:rPr>
              <a:t>Même rapprochement avec la figure de Créon dans </a:t>
            </a:r>
            <a:r>
              <a:rPr lang="fr-FR" i="1" u="sng" dirty="0">
                <a:solidFill>
                  <a:srgbClr val="1F497D"/>
                </a:solidFill>
                <a:latin typeface="Book Antiqua" panose="02040602050305030304" pitchFamily="18" charset="0"/>
              </a:rPr>
              <a:t>Antigone</a:t>
            </a:r>
            <a:r>
              <a:rPr lang="fr-FR" dirty="0">
                <a:solidFill>
                  <a:srgbClr val="1F497D"/>
                </a:solidFill>
                <a:latin typeface="Book Antiqua" panose="02040602050305030304" pitchFamily="18" charset="0"/>
              </a:rPr>
              <a:t>, Sophocle (Ve s. av. J.-C.): sa démesure s’exprime notamment à travers son côté paranoïaque; il suspecte tout le monde de trahison, redoute le complot exactement comme l’agent du FBI.</a:t>
            </a:r>
          </a:p>
          <a:p>
            <a:pPr algn="just"/>
            <a:endParaRPr lang="fr-FR"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Les pensées et actions d’Einstein: le rôle d’une institution supranationale, le Comité d’urgence des scientifiques, le groupe des pacifistes antinucléaires, son rôle auprès de l’opinion.</a:t>
            </a:r>
          </a:p>
          <a:p>
            <a:pPr algn="just"/>
            <a:r>
              <a:rPr lang="fr-FR" dirty="0">
                <a:solidFill>
                  <a:srgbClr val="1F497D"/>
                </a:solidFill>
                <a:latin typeface="Book Antiqua" panose="02040602050305030304" pitchFamily="18" charset="0"/>
              </a:rPr>
              <a:t>Prolongement possible à partir des connaissances sur l’Objet d’étude de Seconde: Construction de l’information</a:t>
            </a:r>
            <a:endParaRPr lang="fr-FR" dirty="0">
              <a:solidFill>
                <a:prstClr val="black"/>
              </a:solidFill>
              <a:latin typeface="Book Antiqua" panose="02040602050305030304" pitchFamily="18" charset="0"/>
            </a:endParaRPr>
          </a:p>
          <a:p>
            <a:pPr algn="just"/>
            <a:endParaRPr lang="fr-FR"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Le lynchage des Noirs américains, la question de la ségrégation raciale.</a:t>
            </a:r>
          </a:p>
          <a:p>
            <a:pPr algn="just"/>
            <a:r>
              <a:rPr lang="fr-FR" dirty="0">
                <a:solidFill>
                  <a:srgbClr val="1F497D"/>
                </a:solidFill>
                <a:latin typeface="Book Antiqua" panose="02040602050305030304" pitchFamily="18" charset="0"/>
              </a:rPr>
              <a:t>On peut s’appuyer sur les connaissances acquises dans l’objet d’étude de Première: « Le philosophes des Lumières et le combat contre l’injustice » et peut-être plus particulièrement sur le discours de M. Luther King « I have a </a:t>
            </a:r>
            <a:r>
              <a:rPr lang="fr-FR" dirty="0" err="1">
                <a:solidFill>
                  <a:srgbClr val="1F497D"/>
                </a:solidFill>
                <a:latin typeface="Book Antiqua" panose="02040602050305030304" pitchFamily="18" charset="0"/>
              </a:rPr>
              <a:t>dream</a:t>
            </a:r>
            <a:r>
              <a:rPr lang="fr-FR" dirty="0">
                <a:solidFill>
                  <a:srgbClr val="1F497D"/>
                </a:solidFill>
                <a:latin typeface="Book Antiqua" panose="02040602050305030304" pitchFamily="18" charset="0"/>
              </a:rPr>
              <a:t> » (1963)</a:t>
            </a:r>
          </a:p>
        </p:txBody>
      </p:sp>
    </p:spTree>
    <p:extLst>
      <p:ext uri="{BB962C8B-B14F-4D97-AF65-F5344CB8AC3E}">
        <p14:creationId xmlns:p14="http://schemas.microsoft.com/office/powerpoint/2010/main" val="1322394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39" y="0"/>
            <a:ext cx="9144000" cy="6894195"/>
          </a:xfrm>
          <a:prstGeom prst="rect">
            <a:avLst/>
          </a:prstGeom>
        </p:spPr>
        <p:txBody>
          <a:bodyPr wrap="square">
            <a:spAutoFit/>
          </a:bodyPr>
          <a:lstStyle/>
          <a:p>
            <a:pPr algn="just"/>
            <a:r>
              <a:rPr lang="fr-FR" dirty="0">
                <a:solidFill>
                  <a:prstClr val="black"/>
                </a:solidFill>
                <a:latin typeface="Book Antiqua" panose="02040602050305030304" pitchFamily="18" charset="0"/>
              </a:rPr>
              <a:t>La prédiction par Einstein de la Quatrième Guerre mondiale suite à l’invention de la bombe H qui risque de rayer l’humanité de la carte et la réaction violente du vagabond pris de panique devant cette destruction désormais possible de l’humanité. </a:t>
            </a:r>
          </a:p>
          <a:p>
            <a:pPr algn="just"/>
            <a:r>
              <a:rPr lang="fr-FR" dirty="0">
                <a:solidFill>
                  <a:srgbClr val="1F497D"/>
                </a:solidFill>
                <a:latin typeface="Book Antiqua" panose="02040602050305030304" pitchFamily="18" charset="0"/>
              </a:rPr>
              <a:t>A mettre en parallèle avec les témoignages des camps de concentration et la réflexion d’Hannah Arendt sur la banalité du mal. (Cf. Le film de M. Van Trotta (2012), </a:t>
            </a:r>
            <a:r>
              <a:rPr lang="fr-FR" i="1" u="sng" dirty="0">
                <a:solidFill>
                  <a:srgbClr val="1F497D"/>
                </a:solidFill>
                <a:latin typeface="Book Antiqua" panose="02040602050305030304" pitchFamily="18" charset="0"/>
              </a:rPr>
              <a:t>Hannah Arendt</a:t>
            </a:r>
            <a:r>
              <a:rPr lang="fr-FR" dirty="0">
                <a:solidFill>
                  <a:srgbClr val="1F497D"/>
                </a:solidFill>
                <a:latin typeface="Book Antiqua" panose="02040602050305030304" pitchFamily="18" charset="0"/>
              </a:rPr>
              <a:t>, 1h30 – 1h38: 8 minutes de film qui condensent la démarche et la pensée d’Hannah Arendt sur la théorie de la banalité du mal). </a:t>
            </a:r>
          </a:p>
          <a:p>
            <a:pPr algn="just"/>
            <a:endParaRPr lang="fr-FR" sz="300" dirty="0">
              <a:solidFill>
                <a:srgbClr val="1F497D"/>
              </a:solidFill>
              <a:latin typeface="Book Antiqua" panose="02040602050305030304" pitchFamily="18" charset="0"/>
            </a:endParaRPr>
          </a:p>
          <a:p>
            <a:pPr algn="just"/>
            <a:r>
              <a:rPr lang="fr-FR" dirty="0">
                <a:solidFill>
                  <a:srgbClr val="1F497D"/>
                </a:solidFill>
                <a:latin typeface="Book Antiqua" panose="02040602050305030304" pitchFamily="18" charset="0"/>
              </a:rPr>
              <a:t>Interrogation sur le sens du progrès : une manifestation tangible de la civilisation ou un chemin qui mène tout droit à la barbarie?</a:t>
            </a:r>
          </a:p>
          <a:p>
            <a:pPr algn="just"/>
            <a:endParaRPr lang="fr-FR"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Un moment de tendresse entre le vagabond et Einstein qui a un malaise et qui déclare aimer l’Amérique car il lui donne le visage de son ami.</a:t>
            </a:r>
          </a:p>
          <a:p>
            <a:pPr algn="just"/>
            <a:r>
              <a:rPr lang="fr-FR" dirty="0">
                <a:solidFill>
                  <a:srgbClr val="1F497D"/>
                </a:solidFill>
                <a:latin typeface="Book Antiqua" panose="02040602050305030304" pitchFamily="18" charset="0"/>
              </a:rPr>
              <a:t>Hommage au vagabond </a:t>
            </a:r>
          </a:p>
          <a:p>
            <a:pPr algn="just"/>
            <a:r>
              <a:rPr lang="fr-FR" dirty="0">
                <a:solidFill>
                  <a:srgbClr val="1F497D"/>
                </a:solidFill>
                <a:latin typeface="Book Antiqua" panose="02040602050305030304" pitchFamily="18" charset="0"/>
              </a:rPr>
              <a:t>Réflexion sur l’individuel et le collectif: un homme qui peut incarner l’humanité.</a:t>
            </a:r>
          </a:p>
          <a:p>
            <a:pPr algn="just"/>
            <a:r>
              <a:rPr lang="fr-FR" dirty="0">
                <a:solidFill>
                  <a:srgbClr val="1F497D"/>
                </a:solidFill>
                <a:latin typeface="Book Antiqua" panose="02040602050305030304" pitchFamily="18" charset="0"/>
              </a:rPr>
              <a:t>(</a:t>
            </a:r>
            <a:r>
              <a:rPr lang="fr-FR" i="1" u="sng" dirty="0">
                <a:solidFill>
                  <a:srgbClr val="1F497D"/>
                </a:solidFill>
                <a:latin typeface="Book Antiqua" panose="02040602050305030304" pitchFamily="18" charset="0"/>
              </a:rPr>
              <a:t>L’existentialisme est un humanisme</a:t>
            </a:r>
            <a:r>
              <a:rPr lang="fr-FR" dirty="0">
                <a:solidFill>
                  <a:srgbClr val="1F497D"/>
                </a:solidFill>
                <a:latin typeface="Book Antiqua" panose="02040602050305030304" pitchFamily="18" charset="0"/>
              </a:rPr>
              <a:t>, J.-P. Sartre mais aussi réflexion de P. Lévi dans </a:t>
            </a:r>
            <a:r>
              <a:rPr lang="fr-FR" i="1" u="sng" dirty="0">
                <a:solidFill>
                  <a:srgbClr val="1F497D"/>
                </a:solidFill>
                <a:latin typeface="Book Antiqua" panose="02040602050305030304" pitchFamily="18" charset="0"/>
              </a:rPr>
              <a:t>Si c’est un homme</a:t>
            </a:r>
            <a:r>
              <a:rPr lang="fr-FR" dirty="0">
                <a:solidFill>
                  <a:srgbClr val="1F497D"/>
                </a:solidFill>
                <a:latin typeface="Book Antiqua" panose="02040602050305030304" pitchFamily="18" charset="0"/>
              </a:rPr>
              <a:t>, à propos du regard des autres </a:t>
            </a:r>
            <a:r>
              <a:rPr lang="fr-FR" i="1" dirty="0">
                <a:solidFill>
                  <a:srgbClr val="1F497D"/>
                </a:solidFill>
                <a:latin typeface="Book Antiqua" panose="02040602050305030304" pitchFamily="18" charset="0"/>
              </a:rPr>
              <a:t>« Le sentiment de notre existence dépend pour une bonne part du regard que les autres portent sur nous »</a:t>
            </a:r>
            <a:r>
              <a:rPr lang="fr-FR" dirty="0">
                <a:solidFill>
                  <a:srgbClr val="1F497D"/>
                </a:solidFill>
                <a:latin typeface="Book Antiqua" panose="02040602050305030304" pitchFamily="18" charset="0"/>
              </a:rPr>
              <a:t> et notamment à propos de son ami Alberto grâce auquel il n’a pas oublié qu’il était un homme)</a:t>
            </a:r>
          </a:p>
          <a:p>
            <a:pPr algn="just"/>
            <a:endParaRPr lang="fr-FR" dirty="0">
              <a:solidFill>
                <a:srgbClr val="1F497D"/>
              </a:solidFill>
              <a:latin typeface="Book Antiqua" panose="02040602050305030304" pitchFamily="18" charset="0"/>
            </a:endParaRPr>
          </a:p>
          <a:p>
            <a:pPr algn="just"/>
            <a:r>
              <a:rPr lang="fr-FR" dirty="0">
                <a:solidFill>
                  <a:prstClr val="black"/>
                </a:solidFill>
                <a:latin typeface="Book Antiqua" panose="02040602050305030304" pitchFamily="18" charset="0"/>
              </a:rPr>
              <a:t>Réflexion sur la liberté, le rêve, l’articulation entre la réflexion individuelle et la réflexion collective, la réflexion sur le hiatus qui peut exister entre une humanité rêvée et la réalité, réflexion sur l’humanisme d’Einstein.</a:t>
            </a:r>
          </a:p>
          <a:p>
            <a:pPr algn="just"/>
            <a:r>
              <a:rPr lang="fr-FR" dirty="0">
                <a:solidFill>
                  <a:srgbClr val="1F497D"/>
                </a:solidFill>
                <a:latin typeface="Book Antiqua" panose="02040602050305030304" pitchFamily="18" charset="0"/>
              </a:rPr>
              <a:t>La confrontation entre utopie et contre-utopie qui rejoint la réflexion des philosophes des Lumières vue en classe de Première. </a:t>
            </a:r>
          </a:p>
        </p:txBody>
      </p:sp>
    </p:spTree>
    <p:extLst>
      <p:ext uri="{BB962C8B-B14F-4D97-AF65-F5344CB8AC3E}">
        <p14:creationId xmlns:p14="http://schemas.microsoft.com/office/powerpoint/2010/main" val="4087877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01972"/>
          </a:xfrm>
          <a:prstGeom prst="rect">
            <a:avLst/>
          </a:prstGeom>
        </p:spPr>
        <p:txBody>
          <a:bodyPr wrap="square">
            <a:spAutoFit/>
          </a:bodyPr>
          <a:lstStyle/>
          <a:p>
            <a:pPr algn="ctr"/>
            <a:r>
              <a:rPr lang="fr-FR" sz="2400" b="1" u="sng" dirty="0">
                <a:solidFill>
                  <a:prstClr val="black"/>
                </a:solidFill>
                <a:latin typeface="Book Antiqua" panose="02040602050305030304" pitchFamily="18" charset="0"/>
              </a:rPr>
              <a:t>Acte 8</a:t>
            </a:r>
            <a:r>
              <a:rPr lang="fr-FR" sz="2400" dirty="0">
                <a:solidFill>
                  <a:prstClr val="black"/>
                </a:solidFill>
                <a:latin typeface="Book Antiqua" panose="02040602050305030304" pitchFamily="18" charset="0"/>
              </a:rPr>
              <a:t>: </a:t>
            </a:r>
          </a:p>
          <a:p>
            <a:pPr algn="ctr"/>
            <a:endParaRPr lang="fr-FR" sz="2400" dirty="0">
              <a:solidFill>
                <a:prstClr val="black"/>
              </a:solidFill>
              <a:latin typeface="Book Antiqua" panose="02040602050305030304" pitchFamily="18" charset="0"/>
            </a:endParaRPr>
          </a:p>
          <a:p>
            <a:pPr algn="just"/>
            <a:r>
              <a:rPr lang="fr-FR" dirty="0">
                <a:solidFill>
                  <a:prstClr val="black"/>
                </a:solidFill>
                <a:latin typeface="Book Antiqua" panose="02040602050305030304" pitchFamily="18" charset="0"/>
              </a:rPr>
              <a:t>La réflexion s’articule autour d’Einstein l’idéaliste, l’agent du FBI l’idéologue, le vagabond le réaliste.</a:t>
            </a:r>
          </a:p>
          <a:p>
            <a:pPr algn="just"/>
            <a:r>
              <a:rPr lang="fr-FR" dirty="0">
                <a:solidFill>
                  <a:srgbClr val="1F497D"/>
                </a:solidFill>
                <a:latin typeface="Book Antiqua" panose="02040602050305030304" pitchFamily="18" charset="0"/>
              </a:rPr>
              <a:t>Réflexion qui prolonge l’objet d’étude de Première: « l’homme face aux avancées scientifiques et techniques: enthousiasme et interrogations ». On peut notamment penser au film </a:t>
            </a:r>
            <a:r>
              <a:rPr lang="fr-FR" i="1" u="sng" dirty="0">
                <a:solidFill>
                  <a:srgbClr val="1F497D"/>
                </a:solidFill>
                <a:latin typeface="Book Antiqua" panose="02040602050305030304" pitchFamily="18" charset="0"/>
              </a:rPr>
              <a:t>Bienvenue à </a:t>
            </a:r>
            <a:r>
              <a:rPr lang="fr-FR" i="1" u="sng" dirty="0" err="1">
                <a:solidFill>
                  <a:srgbClr val="1F497D"/>
                </a:solidFill>
                <a:latin typeface="Book Antiqua" panose="02040602050305030304" pitchFamily="18" charset="0"/>
              </a:rPr>
              <a:t>Gattaca</a:t>
            </a:r>
            <a:r>
              <a:rPr lang="fr-FR" dirty="0">
                <a:solidFill>
                  <a:srgbClr val="1F497D"/>
                </a:solidFill>
                <a:latin typeface="Book Antiqua" panose="02040602050305030304" pitchFamily="18" charset="0"/>
              </a:rPr>
              <a:t>, A. </a:t>
            </a:r>
            <a:r>
              <a:rPr lang="fr-FR" dirty="0" err="1">
                <a:solidFill>
                  <a:srgbClr val="1F497D"/>
                </a:solidFill>
                <a:latin typeface="Book Antiqua" panose="02040602050305030304" pitchFamily="18" charset="0"/>
              </a:rPr>
              <a:t>Niccol</a:t>
            </a:r>
            <a:r>
              <a:rPr lang="fr-FR" dirty="0">
                <a:solidFill>
                  <a:srgbClr val="1F497D"/>
                </a:solidFill>
                <a:latin typeface="Book Antiqua" panose="02040602050305030304" pitchFamily="18" charset="0"/>
              </a:rPr>
              <a:t> (1997)</a:t>
            </a:r>
          </a:p>
          <a:p>
            <a:pPr marL="285750" indent="-285750" algn="just">
              <a:buFont typeface="Symbol"/>
              <a:buChar char="Þ"/>
            </a:pPr>
            <a:r>
              <a:rPr lang="fr-FR" dirty="0">
                <a:solidFill>
                  <a:srgbClr val="1F497D"/>
                </a:solidFill>
                <a:latin typeface="Book Antiqua" panose="02040602050305030304" pitchFamily="18" charset="0"/>
              </a:rPr>
              <a:t>Science, conscience, éthique, progrès, et dérives face au progrès.</a:t>
            </a:r>
          </a:p>
          <a:p>
            <a:pPr algn="just"/>
            <a:r>
              <a:rPr lang="fr-FR" dirty="0">
                <a:solidFill>
                  <a:srgbClr val="1F497D"/>
                </a:solidFill>
                <a:latin typeface="Book Antiqua" panose="02040602050305030304" pitchFamily="18" charset="0"/>
              </a:rPr>
              <a:t>La question de l’idéologie est le fondement de la réflexion dans les deux œuvres. En premier lieu, c’est elle qui permet les avancées scientifiques et techniques; en second lieu, c’est sous son égide qu’elles sont promues (société eugéniste de </a:t>
            </a:r>
            <a:r>
              <a:rPr lang="fr-FR" i="1" u="sng" dirty="0">
                <a:solidFill>
                  <a:srgbClr val="1F497D"/>
                </a:solidFill>
                <a:latin typeface="Book Antiqua" panose="02040602050305030304" pitchFamily="18" charset="0"/>
              </a:rPr>
              <a:t>Bienvenue à </a:t>
            </a:r>
            <a:r>
              <a:rPr lang="fr-FR" i="1" u="sng" dirty="0" err="1">
                <a:solidFill>
                  <a:srgbClr val="1F497D"/>
                </a:solidFill>
                <a:latin typeface="Book Antiqua" panose="02040602050305030304" pitchFamily="18" charset="0"/>
              </a:rPr>
              <a:t>Gattaca</a:t>
            </a:r>
            <a:r>
              <a:rPr lang="fr-FR" dirty="0">
                <a:solidFill>
                  <a:srgbClr val="1F497D"/>
                </a:solidFill>
                <a:latin typeface="Book Antiqua" panose="02040602050305030304" pitchFamily="18" charset="0"/>
              </a:rPr>
              <a:t>) ou rejetées (les théories « juives » d’Einstein sont rejetées par Hitler); enfin, ce sont les idéologies qui conduisent aux dérives humaines liées à aux découvertes scientifiques et techniques (eugénisme, bombe atomique). </a:t>
            </a:r>
          </a:p>
          <a:p>
            <a:pPr algn="just"/>
            <a:r>
              <a:rPr lang="fr-FR" dirty="0">
                <a:solidFill>
                  <a:srgbClr val="1F497D"/>
                </a:solidFill>
                <a:latin typeface="Book Antiqua" panose="02040602050305030304" pitchFamily="18" charset="0"/>
              </a:rPr>
              <a:t>Ici il est même possible d’établir </a:t>
            </a:r>
            <a:r>
              <a:rPr lang="fr-FR" u="sng" dirty="0">
                <a:solidFill>
                  <a:srgbClr val="1F497D"/>
                </a:solidFill>
                <a:latin typeface="Book Antiqua" panose="02040602050305030304" pitchFamily="18" charset="0"/>
              </a:rPr>
              <a:t>un lien avec le thème au programme de CGE des BTS</a:t>
            </a:r>
            <a:r>
              <a:rPr lang="fr-FR" dirty="0">
                <a:solidFill>
                  <a:srgbClr val="1F497D"/>
                </a:solidFill>
                <a:latin typeface="Book Antiqua" panose="02040602050305030304" pitchFamily="18" charset="0"/>
              </a:rPr>
              <a:t>: « Ces objets qui nous envahissent: objets-cultes et culte des objets ».</a:t>
            </a:r>
          </a:p>
          <a:p>
            <a:pPr algn="just"/>
            <a:endParaRPr lang="fr-FR" dirty="0">
              <a:solidFill>
                <a:srgbClr val="1F497D"/>
              </a:solidFill>
              <a:latin typeface="Book Antiqua" panose="02040602050305030304" pitchFamily="18" charset="0"/>
            </a:endParaRPr>
          </a:p>
          <a:p>
            <a:pPr algn="just"/>
            <a:r>
              <a:rPr lang="fr-FR" dirty="0">
                <a:solidFill>
                  <a:prstClr val="black"/>
                </a:solidFill>
                <a:latin typeface="Book Antiqua" panose="02040602050305030304" pitchFamily="18" charset="0"/>
              </a:rPr>
              <a:t>Einstein est malade. L’agent et le vagabond échangent: réflexion sur la force des préjugés qui poussent à l’erreur, à l’obscurantisme voire à la bêtise. </a:t>
            </a:r>
          </a:p>
          <a:p>
            <a:pPr algn="just"/>
            <a:r>
              <a:rPr lang="fr-FR" dirty="0">
                <a:solidFill>
                  <a:prstClr val="black"/>
                </a:solidFill>
                <a:latin typeface="Book Antiqua" panose="02040602050305030304" pitchFamily="18" charset="0"/>
              </a:rPr>
              <a:t>La contemplation, une voie vers la sagesse?</a:t>
            </a:r>
          </a:p>
          <a:p>
            <a:pPr algn="just"/>
            <a:r>
              <a:rPr lang="fr-FR" dirty="0">
                <a:solidFill>
                  <a:prstClr val="black"/>
                </a:solidFill>
                <a:latin typeface="Book Antiqua" panose="02040602050305030304" pitchFamily="18" charset="0"/>
              </a:rPr>
              <a:t>La conclusion du vagabond: le véritable vagabond est Einstein.</a:t>
            </a:r>
          </a:p>
          <a:p>
            <a:pPr algn="just"/>
            <a:r>
              <a:rPr lang="fr-FR" dirty="0">
                <a:solidFill>
                  <a:prstClr val="black"/>
                </a:solidFill>
                <a:latin typeface="Book Antiqua" panose="02040602050305030304" pitchFamily="18" charset="0"/>
              </a:rPr>
              <a:t>La conclusion d’Einstein: « le problème d’aujourd’hui ce n’est pus l’énergie atomique, mais le cœur des hommes. », « Dieu volontairement et le Diable malgré moi ». (Pages 146-148)</a:t>
            </a:r>
          </a:p>
          <a:p>
            <a:pPr algn="just"/>
            <a:endParaRPr lang="fr-FR" dirty="0">
              <a:solidFill>
                <a:prstClr val="black"/>
              </a:solidFill>
              <a:latin typeface="Book Antiqua" panose="02040602050305030304" pitchFamily="18" charset="0"/>
            </a:endParaRPr>
          </a:p>
        </p:txBody>
      </p:sp>
    </p:spTree>
    <p:extLst>
      <p:ext uri="{BB962C8B-B14F-4D97-AF65-F5344CB8AC3E}">
        <p14:creationId xmlns:p14="http://schemas.microsoft.com/office/powerpoint/2010/main" val="3966585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905</Words>
  <Application>Microsoft Office PowerPoint</Application>
  <PresentationFormat>Affichage à l'écran (4:3)</PresentationFormat>
  <Paragraphs>117</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sophie.bitouzet@sfr.fr</dc:creator>
  <cp:lastModifiedBy>Jimmy Pourcelot</cp:lastModifiedBy>
  <cp:revision>6</cp:revision>
  <dcterms:created xsi:type="dcterms:W3CDTF">2016-05-31T13:39:21Z</dcterms:created>
  <dcterms:modified xsi:type="dcterms:W3CDTF">2017-09-02T19:06:05Z</dcterms:modified>
</cp:coreProperties>
</file>