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371" r:id="rId3"/>
    <p:sldId id="341" r:id="rId4"/>
    <p:sldId id="394" r:id="rId5"/>
    <p:sldId id="381" r:id="rId6"/>
    <p:sldId id="374" r:id="rId7"/>
    <p:sldId id="388" r:id="rId8"/>
    <p:sldId id="389" r:id="rId9"/>
    <p:sldId id="375" r:id="rId10"/>
    <p:sldId id="382" r:id="rId11"/>
    <p:sldId id="393" r:id="rId12"/>
    <p:sldId id="395" r:id="rId13"/>
    <p:sldId id="392" r:id="rId14"/>
    <p:sldId id="397" r:id="rId15"/>
    <p:sldId id="396" r:id="rId16"/>
    <p:sldId id="386" r:id="rId17"/>
    <p:sldId id="398" r:id="rId18"/>
    <p:sldId id="391" r:id="rId19"/>
    <p:sldId id="376" r:id="rId20"/>
    <p:sldId id="400" r:id="rId21"/>
    <p:sldId id="401" r:id="rId22"/>
    <p:sldId id="402" r:id="rId23"/>
    <p:sldId id="403" r:id="rId24"/>
    <p:sldId id="404"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7" autoAdjust="0"/>
    <p:restoredTop sz="94660"/>
  </p:normalViewPr>
  <p:slideViewPr>
    <p:cSldViewPr>
      <p:cViewPr>
        <p:scale>
          <a:sx n="72" d="100"/>
          <a:sy n="72" d="100"/>
        </p:scale>
        <p:origin x="-122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10E584-8B4F-4BB7-AD15-22A3931D4E83}" type="datetimeFigureOut">
              <a:rPr lang="fr-FR" smtClean="0"/>
              <a:t>02/09/2017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ECBC8-DDAC-4354-A774-6DA2A064D695}" type="slidenum">
              <a:rPr lang="fr-FR" smtClean="0"/>
              <a:t>‹N°›</a:t>
            </a:fld>
            <a:endParaRPr lang="fr-FR"/>
          </a:p>
        </p:txBody>
      </p:sp>
    </p:spTree>
    <p:extLst>
      <p:ext uri="{BB962C8B-B14F-4D97-AF65-F5344CB8AC3E}">
        <p14:creationId xmlns:p14="http://schemas.microsoft.com/office/powerpoint/2010/main" val="4048530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09ECBC8-DDAC-4354-A774-6DA2A064D695}" type="slidenum">
              <a:rPr lang="fr-FR" smtClean="0"/>
              <a:t>3</a:t>
            </a:fld>
            <a:endParaRPr lang="fr-FR"/>
          </a:p>
        </p:txBody>
      </p:sp>
    </p:spTree>
    <p:extLst>
      <p:ext uri="{BB962C8B-B14F-4D97-AF65-F5344CB8AC3E}">
        <p14:creationId xmlns:p14="http://schemas.microsoft.com/office/powerpoint/2010/main" val="3371935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1407C13-6829-4A30-A252-46A0AEDF9B38}"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384972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407C13-6829-4A30-A252-46A0AEDF9B38}"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68523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407C13-6829-4A30-A252-46A0AEDF9B38}"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238131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407C13-6829-4A30-A252-46A0AEDF9B38}"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416431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1407C13-6829-4A30-A252-46A0AEDF9B38}"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83346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407C13-6829-4A30-A252-46A0AEDF9B38}" type="datetimeFigureOut">
              <a:rPr lang="fr-FR" smtClean="0"/>
              <a:t>02/09/2017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169180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407C13-6829-4A30-A252-46A0AEDF9B38}" type="datetimeFigureOut">
              <a:rPr lang="fr-FR" smtClean="0"/>
              <a:t>02/09/2017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294188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1407C13-6829-4A30-A252-46A0AEDF9B38}" type="datetimeFigureOut">
              <a:rPr lang="fr-FR" smtClean="0"/>
              <a:t>02/09/2017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91789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407C13-6829-4A30-A252-46A0AEDF9B38}" type="datetimeFigureOut">
              <a:rPr lang="fr-FR" smtClean="0"/>
              <a:t>02/09/2017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342245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1407C13-6829-4A30-A252-46A0AEDF9B38}" type="datetimeFigureOut">
              <a:rPr lang="fr-FR" smtClean="0"/>
              <a:t>02/09/2017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1542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1407C13-6829-4A30-A252-46A0AEDF9B38}" type="datetimeFigureOut">
              <a:rPr lang="fr-FR" smtClean="0"/>
              <a:t>02/09/2017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BF430B-73C2-4DEF-AFCB-875D166E1875}" type="slidenum">
              <a:rPr lang="fr-FR" smtClean="0"/>
              <a:t>‹N°›</a:t>
            </a:fld>
            <a:endParaRPr lang="fr-FR"/>
          </a:p>
        </p:txBody>
      </p:sp>
    </p:spTree>
    <p:extLst>
      <p:ext uri="{BB962C8B-B14F-4D97-AF65-F5344CB8AC3E}">
        <p14:creationId xmlns:p14="http://schemas.microsoft.com/office/powerpoint/2010/main" val="402164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07C13-6829-4A30-A252-46A0AEDF9B38}" type="datetimeFigureOut">
              <a:rPr lang="fr-FR" smtClean="0"/>
              <a:t>02/09/2017</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F430B-73C2-4DEF-AFCB-875D166E1875}" type="slidenum">
              <a:rPr lang="fr-FR" smtClean="0"/>
              <a:t>‹N°›</a:t>
            </a:fld>
            <a:endParaRPr lang="fr-FR"/>
          </a:p>
        </p:txBody>
      </p:sp>
    </p:spTree>
    <p:extLst>
      <p:ext uri="{BB962C8B-B14F-4D97-AF65-F5344CB8AC3E}">
        <p14:creationId xmlns:p14="http://schemas.microsoft.com/office/powerpoint/2010/main" val="94082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52736"/>
            <a:ext cx="9144000" cy="3938001"/>
          </a:xfrm>
          <a:prstGeom prst="rect">
            <a:avLst/>
          </a:prstGeom>
        </p:spPr>
        <p:txBody>
          <a:bodyPr wrap="square">
            <a:spAutoFit/>
          </a:bodyPr>
          <a:lstStyle/>
          <a:p>
            <a:pPr algn="ctr">
              <a:lnSpc>
                <a:spcPct val="115000"/>
              </a:lnSpc>
              <a:spcAft>
                <a:spcPts val="0"/>
              </a:spcAft>
            </a:pPr>
            <a:r>
              <a:rPr lang="fr-FR" sz="6600" u="sng" dirty="0" smtClean="0">
                <a:effectLst/>
                <a:latin typeface="Lucida Calligraphy" panose="03010101010101010101" pitchFamily="66" charset="0"/>
                <a:ea typeface="Calibri"/>
                <a:cs typeface="Times New Roman"/>
              </a:rPr>
              <a:t>La trahison d’Einstein</a:t>
            </a:r>
            <a:r>
              <a:rPr lang="fr-FR" sz="6600" dirty="0" smtClean="0">
                <a:effectLst/>
                <a:latin typeface="Lucida Calligraphy" panose="03010101010101010101" pitchFamily="66" charset="0"/>
                <a:ea typeface="Calibri"/>
                <a:cs typeface="Times New Roman"/>
              </a:rPr>
              <a:t>, </a:t>
            </a:r>
          </a:p>
          <a:p>
            <a:pPr algn="ctr">
              <a:lnSpc>
                <a:spcPct val="115000"/>
              </a:lnSpc>
              <a:spcAft>
                <a:spcPts val="0"/>
              </a:spcAft>
            </a:pPr>
            <a:r>
              <a:rPr lang="fr-FR" sz="5400" dirty="0" smtClean="0">
                <a:effectLst/>
                <a:latin typeface="Lucida Calligraphy" panose="03010101010101010101" pitchFamily="66" charset="0"/>
                <a:ea typeface="Calibri"/>
                <a:cs typeface="Times New Roman"/>
              </a:rPr>
              <a:t>Éric</a:t>
            </a:r>
            <a:r>
              <a:rPr lang="fr-FR" sz="5400" dirty="0" smtClean="0">
                <a:latin typeface="Lucida Calligraphy" panose="03010101010101010101" pitchFamily="66" charset="0"/>
                <a:ea typeface="Calibri"/>
                <a:cs typeface="Times New Roman"/>
              </a:rPr>
              <a:t>-</a:t>
            </a:r>
            <a:r>
              <a:rPr lang="fr-FR" sz="5400" dirty="0" smtClean="0">
                <a:effectLst/>
                <a:latin typeface="Lucida Calligraphy" panose="03010101010101010101" pitchFamily="66" charset="0"/>
                <a:ea typeface="Calibri"/>
                <a:cs typeface="Times New Roman"/>
              </a:rPr>
              <a:t>Emmanuel Schmitt</a:t>
            </a:r>
          </a:p>
          <a:p>
            <a:pPr algn="r"/>
            <a:endParaRPr lang="fr-FR" dirty="0" smtClean="0">
              <a:effectLst/>
              <a:latin typeface="Book Antiqua"/>
              <a:ea typeface="Calibri"/>
              <a:cs typeface="Times New Roman"/>
            </a:endParaRPr>
          </a:p>
          <a:p>
            <a:pPr algn="r"/>
            <a:r>
              <a:rPr lang="fr-FR" dirty="0" smtClean="0">
                <a:effectLst/>
                <a:latin typeface="Book Antiqua"/>
                <a:ea typeface="Calibri"/>
                <a:cs typeface="Times New Roman"/>
              </a:rPr>
              <a:t>Au théâtre Rive Gauche jusqu’au 15 juin 2014</a:t>
            </a:r>
            <a:endParaRPr lang="fr-FR" sz="2400" dirty="0"/>
          </a:p>
        </p:txBody>
      </p:sp>
    </p:spTree>
    <p:extLst>
      <p:ext uri="{BB962C8B-B14F-4D97-AF65-F5344CB8AC3E}">
        <p14:creationId xmlns:p14="http://schemas.microsoft.com/office/powerpoint/2010/main" val="2508289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37865247"/>
              </p:ext>
            </p:extLst>
          </p:nvPr>
        </p:nvGraphicFramePr>
        <p:xfrm>
          <a:off x="0" y="0"/>
          <a:ext cx="9144000" cy="9704070"/>
        </p:xfrm>
        <a:graphic>
          <a:graphicData uri="http://schemas.openxmlformats.org/drawingml/2006/table">
            <a:tbl>
              <a:tblPr firstRow="1" bandRow="1">
                <a:tableStyleId>{3B4B98B0-60AC-42C2-AFA5-B58CD77FA1E5}</a:tableStyleId>
              </a:tblPr>
              <a:tblGrid>
                <a:gridCol w="3048000"/>
                <a:gridCol w="3048000"/>
                <a:gridCol w="3048000"/>
              </a:tblGrid>
              <a:tr h="1017270">
                <a:tc gridSpan="3">
                  <a:txBody>
                    <a:bodyPr/>
                    <a:lstStyle/>
                    <a:p>
                      <a:pPr algn="ctr"/>
                      <a:r>
                        <a:rPr lang="fr-FR" sz="2000" dirty="0" smtClean="0">
                          <a:latin typeface="Constantia" panose="02030602050306030303" pitchFamily="18" charset="0"/>
                        </a:rPr>
                        <a:t>L’homme face aux avancées scientifiques et techniques: enthousiasme et interrogations</a:t>
                      </a:r>
                      <a:endParaRPr lang="fr-FR" sz="2000" dirty="0">
                        <a:latin typeface="Constantia" panose="02030602050306030303" pitchFamily="18" charset="0"/>
                      </a:endParaRPr>
                    </a:p>
                  </a:txBody>
                  <a:tcPr/>
                </a:tc>
                <a:tc hMerge="1">
                  <a:txBody>
                    <a:bodyPr/>
                    <a:lstStyle/>
                    <a:p>
                      <a:endParaRPr lang="fr-FR" dirty="0"/>
                    </a:p>
                  </a:txBody>
                  <a:tcPr/>
                </a:tc>
                <a:tc hMerge="1">
                  <a:txBody>
                    <a:bodyPr/>
                    <a:lstStyle/>
                    <a:p>
                      <a:endParaRPr lang="fr-FR"/>
                    </a:p>
                  </a:txBody>
                  <a:tcPr/>
                </a:tc>
              </a:tr>
              <a:tr h="708660">
                <a:tc>
                  <a:txBody>
                    <a:bodyPr/>
                    <a:lstStyle/>
                    <a:p>
                      <a:pPr algn="ctr"/>
                      <a:r>
                        <a:rPr lang="fr-FR" sz="2000" dirty="0" smtClean="0">
                          <a:latin typeface="Constantia" panose="02030602050306030303" pitchFamily="18" charset="0"/>
                        </a:rPr>
                        <a:t>Capacités</a:t>
                      </a:r>
                    </a:p>
                    <a:p>
                      <a:pPr algn="ct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Connaissances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Attitudes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r>
              <a:tr h="7978140">
                <a:tc>
                  <a:txBody>
                    <a:bodyPr/>
                    <a:lstStyle/>
                    <a:p>
                      <a:pPr algn="just"/>
                      <a:r>
                        <a:rPr lang="fr-FR" sz="1800" dirty="0" smtClean="0">
                          <a:solidFill>
                            <a:schemeClr val="tx2"/>
                          </a:solidFill>
                          <a:latin typeface="Constantia" panose="02030602050306030303" pitchFamily="18" charset="0"/>
                        </a:rPr>
                        <a:t>Comprendre une stratégie d’explication, d’argumentation</a:t>
                      </a:r>
                    </a:p>
                    <a:p>
                      <a:pPr algn="just"/>
                      <a:endParaRPr lang="fr-FR" sz="1800" dirty="0" smtClean="0">
                        <a:solidFill>
                          <a:schemeClr val="tx2"/>
                        </a:solidFill>
                        <a:latin typeface="Constantia" panose="02030602050306030303" pitchFamily="18" charset="0"/>
                      </a:endParaRPr>
                    </a:p>
                    <a:p>
                      <a:pPr algn="just"/>
                      <a:r>
                        <a:rPr lang="fr-FR" sz="1800" dirty="0" smtClean="0">
                          <a:solidFill>
                            <a:schemeClr val="tx2"/>
                          </a:solidFill>
                          <a:latin typeface="Constantia" panose="02030602050306030303" pitchFamily="18" charset="0"/>
                        </a:rPr>
                        <a:t>A l’oral</a:t>
                      </a:r>
                      <a:r>
                        <a:rPr lang="fr-FR" sz="1800" baseline="0" dirty="0" smtClean="0">
                          <a:solidFill>
                            <a:schemeClr val="tx2"/>
                          </a:solidFill>
                          <a:latin typeface="Constantia" panose="02030602050306030303" pitchFamily="18" charset="0"/>
                        </a:rPr>
                        <a:t> et </a:t>
                      </a:r>
                      <a:r>
                        <a:rPr lang="fr-FR" sz="1800" dirty="0" smtClean="0">
                          <a:solidFill>
                            <a:schemeClr val="tx2"/>
                          </a:solidFill>
                          <a:latin typeface="Constantia" panose="02030602050306030303" pitchFamily="18" charset="0"/>
                        </a:rPr>
                        <a:t>à l’écrit, identifier les idées essentielles d’un texte, les résumer.</a:t>
                      </a:r>
                    </a:p>
                    <a:p>
                      <a:endParaRPr lang="fr-FR" sz="1800" dirty="0" smtClean="0"/>
                    </a:p>
                    <a:p>
                      <a:pPr algn="just"/>
                      <a:r>
                        <a:rPr lang="fr-FR" sz="2000" dirty="0" smtClean="0">
                          <a:solidFill>
                            <a:schemeClr val="tx2"/>
                          </a:solidFill>
                          <a:latin typeface="Constantia" panose="02030602050306030303" pitchFamily="18" charset="0"/>
                        </a:rPr>
                        <a:t>Rédiger un sujet d’argumentation impliquant les sciences et les techniques</a:t>
                      </a:r>
                    </a:p>
                    <a:p>
                      <a:pPr algn="just"/>
                      <a:endParaRPr lang="fr-FR" sz="2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Mettre</a:t>
                      </a:r>
                      <a:r>
                        <a:rPr lang="fr-FR" sz="2000" baseline="0" dirty="0" smtClean="0">
                          <a:solidFill>
                            <a:schemeClr val="tx2"/>
                          </a:solidFill>
                          <a:latin typeface="Constantia" panose="02030602050306030303" pitchFamily="18" charset="0"/>
                        </a:rPr>
                        <a:t> en relation des éléments sociologiques contemporains et des essais ou de fictions.</a:t>
                      </a:r>
                      <a:endParaRPr lang="fr-FR" sz="20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c>
                  <a:txBody>
                    <a:bodyPr/>
                    <a:lstStyle/>
                    <a:p>
                      <a:pPr algn="just"/>
                      <a:r>
                        <a:rPr lang="fr-FR" sz="2000" dirty="0" smtClean="0">
                          <a:solidFill>
                            <a:schemeClr val="tx2"/>
                          </a:solidFill>
                          <a:latin typeface="Constantia" panose="02030602050306030303" pitchFamily="18" charset="0"/>
                        </a:rPr>
                        <a:t>Période: XXe</a:t>
                      </a:r>
                      <a:r>
                        <a:rPr lang="fr-FR" sz="2000" baseline="0" dirty="0" smtClean="0">
                          <a:solidFill>
                            <a:schemeClr val="tx2"/>
                          </a:solidFill>
                          <a:latin typeface="Constantia" panose="02030602050306030303" pitchFamily="18" charset="0"/>
                        </a:rPr>
                        <a:t> – XXIe siècles</a:t>
                      </a:r>
                    </a:p>
                    <a:p>
                      <a:pPr algn="just"/>
                      <a:endParaRPr lang="fr-FR" sz="2000" baseline="0" dirty="0" smtClean="0">
                        <a:solidFill>
                          <a:schemeClr val="tx2"/>
                        </a:solidFill>
                        <a:latin typeface="Constantia" panose="02030602050306030303" pitchFamily="18" charset="0"/>
                      </a:endParaRPr>
                    </a:p>
                    <a:p>
                      <a:pPr algn="just"/>
                      <a:r>
                        <a:rPr lang="fr-FR" sz="2000" baseline="0" dirty="0" smtClean="0">
                          <a:solidFill>
                            <a:schemeClr val="tx2"/>
                          </a:solidFill>
                          <a:latin typeface="Constantia" panose="02030602050306030303" pitchFamily="18" charset="0"/>
                        </a:rPr>
                        <a:t>Lexique: progrès, science, conscience</a:t>
                      </a:r>
                    </a:p>
                    <a:p>
                      <a:pPr algn="just"/>
                      <a:endParaRPr lang="fr-FR" sz="2000" baseline="0" dirty="0" smtClean="0">
                        <a:solidFill>
                          <a:schemeClr val="tx2"/>
                        </a:solidFill>
                        <a:latin typeface="Constantia" panose="02030602050306030303" pitchFamily="18" charset="0"/>
                      </a:endParaRPr>
                    </a:p>
                    <a:p>
                      <a:pPr algn="just"/>
                      <a:r>
                        <a:rPr lang="fr-FR" sz="2000" baseline="0" dirty="0" smtClean="0">
                          <a:solidFill>
                            <a:schemeClr val="tx2"/>
                          </a:solidFill>
                          <a:latin typeface="Constantia" panose="02030602050306030303" pitchFamily="18" charset="0"/>
                        </a:rPr>
                        <a:t>Les formes de l’interrogation, l’interrogation indirecte</a:t>
                      </a:r>
                    </a:p>
                    <a:p>
                      <a:pPr algn="just"/>
                      <a:endParaRPr lang="fr-FR" sz="2000" baseline="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Les modalisations de la vérité, les valeurs du « on »</a:t>
                      </a:r>
                      <a:endParaRPr lang="fr-FR" sz="20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c>
                  <a:txBody>
                    <a:bodyPr/>
                    <a:lstStyle/>
                    <a:p>
                      <a:pPr algn="just"/>
                      <a:r>
                        <a:rPr lang="fr-FR" sz="2000" dirty="0" smtClean="0">
                          <a:solidFill>
                            <a:schemeClr val="tx2"/>
                          </a:solidFill>
                          <a:latin typeface="Constantia" panose="02030602050306030303" pitchFamily="18" charset="0"/>
                        </a:rPr>
                        <a:t>S’informer avant d’émettre un jugement</a:t>
                      </a:r>
                    </a:p>
                    <a:p>
                      <a:pPr algn="just"/>
                      <a:endParaRPr lang="fr-FR" sz="2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Accepter de nuancer son jugement et d’examiner le point de vue inverse</a:t>
                      </a:r>
                    </a:p>
                    <a:p>
                      <a:pPr algn="just"/>
                      <a:endParaRPr lang="fr-FR" sz="2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Entrer dans des hypothèses envisageables vers le futur et les mettre en relation avec la société actuelle</a:t>
                      </a:r>
                      <a:endParaRPr lang="fr-FR" sz="20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636424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352928" cy="3385542"/>
          </a:xfrm>
          <a:prstGeom prst="rect">
            <a:avLst/>
          </a:prstGeom>
        </p:spPr>
        <p:txBody>
          <a:bodyPr wrap="square">
            <a:spAutoFit/>
          </a:bodyPr>
          <a:lstStyle/>
          <a:p>
            <a:pPr lvl="0" algn="ctr"/>
            <a:r>
              <a:rPr lang="fr-FR" sz="2800" u="sng" dirty="0" smtClean="0">
                <a:solidFill>
                  <a:prstClr val="black"/>
                </a:solidFill>
                <a:latin typeface="Book Antiqua"/>
                <a:cs typeface="Times New Roman"/>
              </a:rPr>
              <a:t>Intérêt</a:t>
            </a:r>
            <a:r>
              <a:rPr lang="fr-FR" sz="2400" dirty="0" smtClean="0">
                <a:solidFill>
                  <a:prstClr val="black"/>
                </a:solidFill>
                <a:latin typeface="Book Antiqua"/>
                <a:cs typeface="Times New Roman"/>
              </a:rPr>
              <a:t>:</a:t>
            </a:r>
          </a:p>
          <a:p>
            <a:pPr lvl="0" algn="ctr"/>
            <a:endParaRPr lang="fr-FR" dirty="0" smtClean="0">
              <a:solidFill>
                <a:prstClr val="black"/>
              </a:solidFill>
              <a:latin typeface="Book Antiqua"/>
              <a:cs typeface="Times New Roman"/>
            </a:endParaRPr>
          </a:p>
          <a:p>
            <a:pPr lvl="0" algn="just"/>
            <a:r>
              <a:rPr lang="fr-FR" sz="2400" dirty="0" smtClean="0">
                <a:solidFill>
                  <a:prstClr val="black"/>
                </a:solidFill>
                <a:latin typeface="Book Antiqua"/>
                <a:cs typeface="Times New Roman"/>
              </a:rPr>
              <a:t>Les </a:t>
            </a:r>
            <a:r>
              <a:rPr lang="fr-FR" sz="2400" dirty="0">
                <a:solidFill>
                  <a:prstClr val="black"/>
                </a:solidFill>
                <a:latin typeface="Book Antiqua"/>
                <a:cs typeface="Times New Roman"/>
              </a:rPr>
              <a:t>stratégies d’explication et d’argumentation des deux personnages rythment la pièce. Oscillant entre sentiments et raison, les deux personnages s’interrogent réciproquement et ensemble sur le regard à porter sur les avancées scientifiques et techniques à travers divers événements comme la bombe atomique ou encore la course aux armements</a:t>
            </a:r>
            <a:r>
              <a:rPr lang="fr-FR" sz="2400" dirty="0" smtClean="0">
                <a:solidFill>
                  <a:prstClr val="black"/>
                </a:solidFill>
                <a:latin typeface="Book Antiqua"/>
                <a:cs typeface="Times New Roman"/>
              </a:rPr>
              <a:t>.</a:t>
            </a:r>
            <a:endParaRPr lang="fr-FR" sz="2400" dirty="0">
              <a:solidFill>
                <a:prstClr val="black"/>
              </a:solidFill>
              <a:latin typeface="Book Antiqua"/>
              <a:cs typeface="Times New Roman"/>
            </a:endParaRPr>
          </a:p>
        </p:txBody>
      </p:sp>
    </p:spTree>
    <p:extLst>
      <p:ext uri="{BB962C8B-B14F-4D97-AF65-F5344CB8AC3E}">
        <p14:creationId xmlns:p14="http://schemas.microsoft.com/office/powerpoint/2010/main" val="2436084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91" y="0"/>
            <a:ext cx="9144000" cy="6894195"/>
          </a:xfrm>
          <a:prstGeom prst="rect">
            <a:avLst/>
          </a:prstGeom>
        </p:spPr>
        <p:txBody>
          <a:bodyPr wrap="square">
            <a:spAutoFit/>
          </a:bodyPr>
          <a:lstStyle/>
          <a:p>
            <a:pPr algn="ctr"/>
            <a:r>
              <a:rPr lang="fr-FR" sz="2400" u="sng" dirty="0" smtClean="0">
                <a:solidFill>
                  <a:prstClr val="black"/>
                </a:solidFill>
                <a:latin typeface="Book Antiqua"/>
                <a:cs typeface="Times New Roman"/>
              </a:rPr>
              <a:t>Les questions possibles à aborder / Pistes de réflexion</a:t>
            </a:r>
          </a:p>
          <a:p>
            <a:pPr algn="ctr"/>
            <a:endParaRPr lang="fr-FR" sz="2400" dirty="0" smtClean="0">
              <a:solidFill>
                <a:prstClr val="black"/>
              </a:solidFill>
              <a:latin typeface="Book Antiqua"/>
              <a:cs typeface="Times New Roman"/>
            </a:endParaRPr>
          </a:p>
          <a:p>
            <a:pPr marL="342900" indent="-342900" algn="just">
              <a:buFontTx/>
              <a:buChar char="-"/>
            </a:pPr>
            <a:r>
              <a:rPr lang="fr-FR" sz="2400" dirty="0" smtClean="0">
                <a:solidFill>
                  <a:prstClr val="black"/>
                </a:solidFill>
                <a:latin typeface="Book Antiqua"/>
                <a:cs typeface="Times New Roman"/>
              </a:rPr>
              <a:t>Les découvertes scientifiques et les avancées techniques qui en découlent qui dépassent souvent leurs objectifs premiers.</a:t>
            </a:r>
          </a:p>
          <a:p>
            <a:pPr algn="just"/>
            <a:r>
              <a:rPr lang="fr-FR" sz="2400" dirty="0" smtClean="0">
                <a:solidFill>
                  <a:prstClr val="black"/>
                </a:solidFill>
                <a:latin typeface="Book Antiqua"/>
                <a:cs typeface="Times New Roman"/>
              </a:rPr>
              <a:t>  </a:t>
            </a:r>
          </a:p>
          <a:p>
            <a:pPr marL="285750" indent="-285750" algn="just">
              <a:buFontTx/>
              <a:buChar char="-"/>
            </a:pPr>
            <a:r>
              <a:rPr lang="fr-FR" sz="2400" dirty="0">
                <a:solidFill>
                  <a:prstClr val="black"/>
                </a:solidFill>
                <a:latin typeface="Book Antiqua"/>
                <a:cs typeface="Times New Roman"/>
              </a:rPr>
              <a:t>L</a:t>
            </a:r>
            <a:r>
              <a:rPr lang="fr-FR" sz="2400" dirty="0" smtClean="0">
                <a:solidFill>
                  <a:prstClr val="black"/>
                </a:solidFill>
                <a:latin typeface="Book Antiqua"/>
                <a:cs typeface="Times New Roman"/>
              </a:rPr>
              <a:t>es dangers qu’elles peuvent générer : utilisation néfaste, recherche du progrès sans la prise de recul nécessaire, négation de l’individu.</a:t>
            </a:r>
          </a:p>
          <a:p>
            <a:pPr algn="just"/>
            <a:endParaRPr lang="fr-FR" sz="800" dirty="0" smtClean="0">
              <a:solidFill>
                <a:prstClr val="black"/>
              </a:solidFill>
              <a:latin typeface="Book Antiqua"/>
              <a:cs typeface="Times New Roman"/>
            </a:endParaRPr>
          </a:p>
          <a:p>
            <a:pPr marL="285750" indent="-285750" algn="just">
              <a:buFontTx/>
              <a:buChar char="-"/>
            </a:pPr>
            <a:r>
              <a:rPr lang="fr-FR" sz="2400" dirty="0" smtClean="0">
                <a:solidFill>
                  <a:prstClr val="black"/>
                </a:solidFill>
                <a:latin typeface="Book Antiqua"/>
                <a:cs typeface="Times New Roman"/>
              </a:rPr>
              <a:t>La question des précautions à prendre et des limites à poser: une éthique est à construire ou à faire évoluer afin d’éviter que sciences et techniques ne se développent sans tenir compte de l’homme.</a:t>
            </a:r>
          </a:p>
          <a:p>
            <a:pPr algn="just"/>
            <a:endParaRPr lang="fr-FR" sz="800" dirty="0">
              <a:solidFill>
                <a:prstClr val="black"/>
              </a:solidFill>
              <a:latin typeface="Book Antiqua"/>
              <a:cs typeface="Times New Roman"/>
            </a:endParaRPr>
          </a:p>
          <a:p>
            <a:pPr marL="285750" indent="-285750" algn="just">
              <a:buFontTx/>
              <a:buChar char="-"/>
            </a:pPr>
            <a:r>
              <a:rPr lang="fr-FR" sz="2400" dirty="0" smtClean="0">
                <a:solidFill>
                  <a:prstClr val="black"/>
                </a:solidFill>
                <a:latin typeface="Book Antiqua"/>
                <a:cs typeface="Times New Roman"/>
              </a:rPr>
              <a:t>La responsabilité: les choix individuels et la participation à des choix sociétaux qu’il s’agit d’effectuer en toute connaissance de cause. </a:t>
            </a:r>
            <a:endParaRPr lang="fr-FR" sz="2400" dirty="0">
              <a:solidFill>
                <a:prstClr val="black"/>
              </a:solidFill>
              <a:latin typeface="Book Antiqua"/>
              <a:cs typeface="Times New Roman"/>
            </a:endParaRPr>
          </a:p>
          <a:p>
            <a:pPr algn="just"/>
            <a:endParaRPr lang="fr-FR" sz="800" dirty="0" smtClean="0">
              <a:solidFill>
                <a:prstClr val="black"/>
              </a:solidFill>
              <a:latin typeface="Book Antiqua"/>
              <a:cs typeface="Times New Roman"/>
            </a:endParaRPr>
          </a:p>
          <a:p>
            <a:pPr marL="285750" indent="-285750" algn="just">
              <a:buFontTx/>
              <a:buChar char="-"/>
            </a:pPr>
            <a:r>
              <a:rPr lang="fr-FR" sz="2400" dirty="0" smtClean="0">
                <a:solidFill>
                  <a:prstClr val="black"/>
                </a:solidFill>
                <a:latin typeface="Book Antiqua"/>
                <a:cs typeface="Times New Roman"/>
              </a:rPr>
              <a:t>La liberté de l’individu: adhésion ou refus; action ou passivité.</a:t>
            </a:r>
          </a:p>
          <a:p>
            <a:pPr marL="285750" indent="-285750">
              <a:buFontTx/>
              <a:buChar char="-"/>
            </a:pPr>
            <a:endParaRPr lang="fr-FR" dirty="0"/>
          </a:p>
        </p:txBody>
      </p:sp>
    </p:spTree>
    <p:extLst>
      <p:ext uri="{BB962C8B-B14F-4D97-AF65-F5344CB8AC3E}">
        <p14:creationId xmlns:p14="http://schemas.microsoft.com/office/powerpoint/2010/main" val="3606759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764704"/>
            <a:ext cx="8568952" cy="4462760"/>
          </a:xfrm>
          <a:prstGeom prst="rect">
            <a:avLst/>
          </a:prstGeom>
        </p:spPr>
        <p:txBody>
          <a:bodyPr wrap="square">
            <a:spAutoFit/>
          </a:bodyPr>
          <a:lstStyle/>
          <a:p>
            <a:pPr lvl="0" algn="ctr"/>
            <a:r>
              <a:rPr lang="fr-FR" sz="3600" b="1" u="sng" dirty="0" smtClean="0">
                <a:solidFill>
                  <a:schemeClr val="tx2"/>
                </a:solidFill>
                <a:latin typeface="Book Antiqua"/>
                <a:cs typeface="Times New Roman"/>
              </a:rPr>
              <a:t>Identité et diversité</a:t>
            </a:r>
          </a:p>
          <a:p>
            <a:pPr lvl="0" algn="just"/>
            <a:endParaRPr lang="fr-FR" sz="2800" u="sng" dirty="0" smtClean="0">
              <a:solidFill>
                <a:prstClr val="black"/>
              </a:solidFill>
              <a:latin typeface="Book Antiqua"/>
              <a:cs typeface="Times New Roman"/>
            </a:endParaRPr>
          </a:p>
          <a:p>
            <a:pPr lvl="0" algn="just"/>
            <a:endParaRPr lang="fr-FR" sz="2800" u="sng" dirty="0">
              <a:solidFill>
                <a:prstClr val="black"/>
              </a:solidFill>
              <a:latin typeface="Book Antiqua"/>
              <a:cs typeface="Times New Roman"/>
            </a:endParaRPr>
          </a:p>
          <a:p>
            <a:r>
              <a:rPr lang="fr-FR" sz="2400" u="sng" dirty="0" smtClean="0">
                <a:latin typeface="Book Antiqua" panose="02040602050305030304" pitchFamily="18" charset="0"/>
              </a:rPr>
              <a:t>Les interrogations au programme</a:t>
            </a:r>
            <a:r>
              <a:rPr lang="fr-FR" sz="2400" dirty="0" smtClean="0">
                <a:latin typeface="Book Antiqua" panose="02040602050305030304" pitchFamily="18" charset="0"/>
              </a:rPr>
              <a:t>:</a:t>
            </a:r>
          </a:p>
          <a:p>
            <a:endParaRPr lang="fr-FR" sz="2400" dirty="0" smtClean="0">
              <a:latin typeface="Book Antiqua" panose="02040602050305030304" pitchFamily="18" charset="0"/>
            </a:endParaRPr>
          </a:p>
          <a:p>
            <a:pPr marL="342900" indent="-342900">
              <a:buFontTx/>
              <a:buChar char="-"/>
            </a:pPr>
            <a:r>
              <a:rPr lang="fr-FR" sz="2400" dirty="0" smtClean="0">
                <a:latin typeface="Book Antiqua" panose="02040602050305030304" pitchFamily="18" charset="0"/>
              </a:rPr>
              <a:t>En </a:t>
            </a:r>
            <a:r>
              <a:rPr lang="fr-FR" sz="2400" dirty="0">
                <a:latin typeface="Book Antiqua" panose="02040602050305030304" pitchFamily="18" charset="0"/>
              </a:rPr>
              <a:t>quoi l'autre est-il semblable et différent </a:t>
            </a:r>
            <a:r>
              <a:rPr lang="fr-FR" sz="2400" dirty="0" smtClean="0">
                <a:latin typeface="Book Antiqua" panose="02040602050305030304" pitchFamily="18" charset="0"/>
              </a:rPr>
              <a:t>?</a:t>
            </a:r>
          </a:p>
          <a:p>
            <a:endParaRPr lang="fr-FR" sz="2400" dirty="0">
              <a:latin typeface="Book Antiqua" panose="02040602050305030304" pitchFamily="18" charset="0"/>
            </a:endParaRPr>
          </a:p>
          <a:p>
            <a:pPr marL="342900" indent="-342900">
              <a:buFontTx/>
              <a:buChar char="-"/>
            </a:pPr>
            <a:r>
              <a:rPr lang="fr-FR" sz="2400" dirty="0" smtClean="0">
                <a:latin typeface="Book Antiqua" panose="02040602050305030304" pitchFamily="18" charset="0"/>
              </a:rPr>
              <a:t>Comment </a:t>
            </a:r>
            <a:r>
              <a:rPr lang="fr-FR" sz="2400" dirty="0">
                <a:latin typeface="Book Antiqua" panose="02040602050305030304" pitchFamily="18" charset="0"/>
              </a:rPr>
              <a:t>transmettre son histoire, son passé, sa culture </a:t>
            </a:r>
            <a:r>
              <a:rPr lang="fr-FR" sz="2400" dirty="0" smtClean="0">
                <a:latin typeface="Book Antiqua" panose="02040602050305030304" pitchFamily="18" charset="0"/>
              </a:rPr>
              <a:t>?</a:t>
            </a:r>
          </a:p>
          <a:p>
            <a:endParaRPr lang="fr-FR" sz="2400" dirty="0">
              <a:latin typeface="Book Antiqua" panose="02040602050305030304" pitchFamily="18" charset="0"/>
            </a:endParaRPr>
          </a:p>
          <a:p>
            <a:r>
              <a:rPr lang="fr-FR" sz="2400" dirty="0">
                <a:latin typeface="Book Antiqua" panose="02040602050305030304" pitchFamily="18" charset="0"/>
              </a:rPr>
              <a:t>- </a:t>
            </a:r>
            <a:r>
              <a:rPr lang="fr-FR" sz="2400" dirty="0" smtClean="0">
                <a:latin typeface="Book Antiqua" panose="02040602050305030304" pitchFamily="18" charset="0"/>
              </a:rPr>
              <a:t>  Doit-on </a:t>
            </a:r>
            <a:r>
              <a:rPr lang="fr-FR" sz="2400" dirty="0">
                <a:latin typeface="Book Antiqua" panose="02040602050305030304" pitchFamily="18" charset="0"/>
              </a:rPr>
              <a:t>renoncer aux spécificités de sa culture pour</a:t>
            </a:r>
          </a:p>
          <a:p>
            <a:r>
              <a:rPr lang="fr-FR" sz="2400" dirty="0">
                <a:latin typeface="Book Antiqua" panose="02040602050305030304" pitchFamily="18" charset="0"/>
              </a:rPr>
              <a:t>s'intégrer dans la société </a:t>
            </a:r>
            <a:r>
              <a:rPr lang="fr-FR" sz="2400" dirty="0" smtClean="0">
                <a:latin typeface="Book Antiqua" panose="02040602050305030304" pitchFamily="18" charset="0"/>
              </a:rPr>
              <a:t>?</a:t>
            </a:r>
            <a:endParaRPr lang="fr-FR" sz="2400" dirty="0" smtClean="0">
              <a:solidFill>
                <a:prstClr val="black"/>
              </a:solidFill>
              <a:latin typeface="Book Antiqua" panose="02040602050305030304" pitchFamily="18" charset="0"/>
              <a:cs typeface="Times New Roman"/>
            </a:endParaRPr>
          </a:p>
        </p:txBody>
      </p:sp>
    </p:spTree>
    <p:extLst>
      <p:ext uri="{BB962C8B-B14F-4D97-AF65-F5344CB8AC3E}">
        <p14:creationId xmlns:p14="http://schemas.microsoft.com/office/powerpoint/2010/main" val="3587263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104746947"/>
              </p:ext>
            </p:extLst>
          </p:nvPr>
        </p:nvGraphicFramePr>
        <p:xfrm>
          <a:off x="0" y="0"/>
          <a:ext cx="9144000" cy="6872546"/>
        </p:xfrm>
        <a:graphic>
          <a:graphicData uri="http://schemas.openxmlformats.org/drawingml/2006/table">
            <a:tbl>
              <a:tblPr firstRow="1" bandRow="1">
                <a:tableStyleId>{3B4B98B0-60AC-42C2-AFA5-B58CD77FA1E5}</a:tableStyleId>
              </a:tblPr>
              <a:tblGrid>
                <a:gridCol w="3048000"/>
                <a:gridCol w="3048000"/>
                <a:gridCol w="3048000"/>
              </a:tblGrid>
              <a:tr h="476672">
                <a:tc gridSpan="3">
                  <a:txBody>
                    <a:bodyPr/>
                    <a:lstStyle/>
                    <a:p>
                      <a:pPr algn="ctr"/>
                      <a:r>
                        <a:rPr lang="fr-FR" sz="2000" dirty="0" smtClean="0">
                          <a:latin typeface="Constantia" panose="02030602050306030303" pitchFamily="18" charset="0"/>
                        </a:rPr>
                        <a:t>Identité et diversité</a:t>
                      </a:r>
                      <a:endParaRPr lang="fr-FR" sz="2000" dirty="0">
                        <a:latin typeface="Constantia" panose="02030602050306030303" pitchFamily="18" charset="0"/>
                      </a:endParaRPr>
                    </a:p>
                  </a:txBody>
                  <a:tcPr/>
                </a:tc>
                <a:tc hMerge="1">
                  <a:txBody>
                    <a:bodyPr/>
                    <a:lstStyle/>
                    <a:p>
                      <a:endParaRPr lang="fr-FR" dirty="0"/>
                    </a:p>
                  </a:txBody>
                  <a:tcPr/>
                </a:tc>
                <a:tc hMerge="1">
                  <a:txBody>
                    <a:bodyPr/>
                    <a:lstStyle/>
                    <a:p>
                      <a:endParaRPr lang="fr-FR"/>
                    </a:p>
                  </a:txBody>
                  <a:tcPr/>
                </a:tc>
              </a:tr>
              <a:tr h="467514">
                <a:tc>
                  <a:txBody>
                    <a:bodyPr/>
                    <a:lstStyle/>
                    <a:p>
                      <a:pPr algn="ctr"/>
                      <a:r>
                        <a:rPr lang="fr-FR" sz="2000" dirty="0" smtClean="0">
                          <a:latin typeface="Constantia" panose="02030602050306030303" pitchFamily="18" charset="0"/>
                        </a:rPr>
                        <a:t>Capacités</a:t>
                      </a: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Connaissances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Attitudes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r>
              <a:tr h="5869190">
                <a:tc>
                  <a:txBody>
                    <a:bodyPr/>
                    <a:lstStyle/>
                    <a:p>
                      <a:pPr algn="just"/>
                      <a:r>
                        <a:rPr lang="fr-FR" sz="1600" dirty="0" smtClean="0">
                          <a:solidFill>
                            <a:schemeClr val="tx2"/>
                          </a:solidFill>
                          <a:latin typeface="Constantia" panose="02030602050306030303" pitchFamily="18" charset="0"/>
                        </a:rPr>
                        <a:t>Analyser les modalités et les enjeux de la</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présentation de l'autre dans un écrit ou</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dans une image.</a:t>
                      </a:r>
                    </a:p>
                    <a:p>
                      <a:pPr algn="just"/>
                      <a:endParaRPr lang="fr-FR" sz="800" dirty="0" smtClean="0">
                        <a:solidFill>
                          <a:schemeClr val="tx2"/>
                        </a:solidFill>
                        <a:latin typeface="Constantia" panose="02030602050306030303" pitchFamily="18" charset="0"/>
                      </a:endParaRPr>
                    </a:p>
                    <a:p>
                      <a:pPr algn="just"/>
                      <a:r>
                        <a:rPr lang="fr-FR" sz="1600" dirty="0" smtClean="0">
                          <a:solidFill>
                            <a:schemeClr val="tx2"/>
                          </a:solidFill>
                          <a:latin typeface="Constantia" panose="02030602050306030303" pitchFamily="18" charset="0"/>
                        </a:rPr>
                        <a:t>Dans un débat oral, confronter ses valeurs</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aux valeurs de l’autre, aux valeurs</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collectives : présenter son opinion, entrer</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en contradiction avec autrui, s’impliquer</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dans son propos.</a:t>
                      </a:r>
                    </a:p>
                    <a:p>
                      <a:pPr algn="just"/>
                      <a:endParaRPr lang="fr-FR" sz="800" dirty="0" smtClean="0">
                        <a:solidFill>
                          <a:schemeClr val="tx2"/>
                        </a:solidFill>
                        <a:latin typeface="Constantia" panose="02030602050306030303" pitchFamily="18" charset="0"/>
                      </a:endParaRPr>
                    </a:p>
                    <a:p>
                      <a:pPr algn="just"/>
                      <a:r>
                        <a:rPr lang="fr-FR" sz="1600" dirty="0" smtClean="0">
                          <a:solidFill>
                            <a:schemeClr val="tx2"/>
                          </a:solidFill>
                          <a:latin typeface="Constantia" panose="02030602050306030303" pitchFamily="18" charset="0"/>
                        </a:rPr>
                        <a:t>Rédiger une argumentation de type</a:t>
                      </a:r>
                    </a:p>
                    <a:p>
                      <a:pPr algn="just"/>
                      <a:r>
                        <a:rPr lang="fr-FR" sz="1600" dirty="0" smtClean="0">
                          <a:solidFill>
                            <a:schemeClr val="tx2"/>
                          </a:solidFill>
                          <a:latin typeface="Constantia" panose="02030602050306030303" pitchFamily="18" charset="0"/>
                        </a:rPr>
                        <a:t>délibératif (thèse, antithèse, choix</a:t>
                      </a:r>
                    </a:p>
                    <a:p>
                      <a:pPr algn="just"/>
                      <a:r>
                        <a:rPr lang="fr-FR" sz="1600" dirty="0" smtClean="0">
                          <a:solidFill>
                            <a:schemeClr val="tx2"/>
                          </a:solidFill>
                          <a:latin typeface="Constantia" panose="02030602050306030303" pitchFamily="18" charset="0"/>
                        </a:rPr>
                        <a:t>personnel).</a:t>
                      </a:r>
                    </a:p>
                    <a:p>
                      <a:pPr algn="just"/>
                      <a:endParaRPr lang="fr-FR" sz="800" dirty="0" smtClean="0">
                        <a:solidFill>
                          <a:schemeClr val="tx2"/>
                        </a:solidFill>
                        <a:latin typeface="Constantia" panose="02030602050306030303" pitchFamily="18" charset="0"/>
                      </a:endParaRPr>
                    </a:p>
                    <a:p>
                      <a:pPr algn="just"/>
                      <a:r>
                        <a:rPr lang="fr-FR" sz="1600" dirty="0" smtClean="0">
                          <a:solidFill>
                            <a:schemeClr val="tx2"/>
                          </a:solidFill>
                          <a:latin typeface="Constantia" panose="02030602050306030303" pitchFamily="18" charset="0"/>
                        </a:rPr>
                        <a:t>Comprendre comment une œuvre met en</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tension les expériences individuelles</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et</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les questions collectives.</a:t>
                      </a:r>
                    </a:p>
                    <a:p>
                      <a:pPr algn="just"/>
                      <a:r>
                        <a:rPr lang="fr-FR" sz="1600" dirty="0" smtClean="0">
                          <a:solidFill>
                            <a:schemeClr val="tx2"/>
                          </a:solidFill>
                          <a:latin typeface="Constantia" panose="02030602050306030303" pitchFamily="18" charset="0"/>
                        </a:rPr>
                        <a:t>Situer les œuvres du genre biographique</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dans leur contexte historique et</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sociologique.</a:t>
                      </a:r>
                    </a:p>
                  </a:txBody>
                  <a:tcPr>
                    <a:lnT w="12700" cap="flat" cmpd="sng" algn="ctr">
                      <a:solidFill>
                        <a:schemeClr val="accent1"/>
                      </a:solidFill>
                      <a:prstDash val="solid"/>
                      <a:round/>
                      <a:headEnd type="none" w="med" len="med"/>
                      <a:tailEnd type="none" w="med" len="med"/>
                    </a:lnT>
                  </a:tcPr>
                </a:tc>
                <a:tc>
                  <a:txBody>
                    <a:bodyPr/>
                    <a:lstStyle/>
                    <a:p>
                      <a:pPr algn="just"/>
                      <a:r>
                        <a:rPr lang="fr-FR" sz="1600" dirty="0" smtClean="0">
                          <a:solidFill>
                            <a:schemeClr val="tx2"/>
                          </a:solidFill>
                          <a:latin typeface="Constantia" panose="02030602050306030303" pitchFamily="18" charset="0"/>
                        </a:rPr>
                        <a:t>Champ littéraire :</a:t>
                      </a:r>
                    </a:p>
                    <a:p>
                      <a:pPr algn="just"/>
                      <a:r>
                        <a:rPr lang="fr-FR" sz="1600" dirty="0" smtClean="0">
                          <a:solidFill>
                            <a:schemeClr val="tx2"/>
                          </a:solidFill>
                          <a:latin typeface="Constantia" panose="02030602050306030303" pitchFamily="18" charset="0"/>
                        </a:rPr>
                        <a:t>Période : XXe siècle.</a:t>
                      </a:r>
                    </a:p>
                    <a:p>
                      <a:pPr algn="just"/>
                      <a:r>
                        <a:rPr lang="fr-FR" sz="1600" dirty="0" smtClean="0">
                          <a:solidFill>
                            <a:schemeClr val="tx2"/>
                          </a:solidFill>
                          <a:latin typeface="Constantia" panose="02030602050306030303" pitchFamily="18" charset="0"/>
                        </a:rPr>
                        <a:t>Littérature (roman, poésie, théâtre, essai) en</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rapport avec :</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la colonisation et la décolonisation ;</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les récits de voyage ;</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les récits de filiation.</a:t>
                      </a:r>
                    </a:p>
                    <a:p>
                      <a:pPr algn="just"/>
                      <a:endParaRPr lang="fr-FR" sz="800" dirty="0" smtClean="0">
                        <a:solidFill>
                          <a:schemeClr val="tx2"/>
                        </a:solidFill>
                        <a:latin typeface="Constantia" panose="02030602050306030303" pitchFamily="18" charset="0"/>
                      </a:endParaRPr>
                    </a:p>
                    <a:p>
                      <a:pPr algn="just"/>
                      <a:r>
                        <a:rPr lang="fr-FR" sz="1600" dirty="0" smtClean="0">
                          <a:solidFill>
                            <a:schemeClr val="tx2"/>
                          </a:solidFill>
                          <a:latin typeface="Constantia" panose="02030602050306030303" pitchFamily="18" charset="0"/>
                        </a:rPr>
                        <a:t>Champ linguistique :</a:t>
                      </a:r>
                    </a:p>
                    <a:p>
                      <a:pPr algn="just"/>
                      <a:r>
                        <a:rPr lang="fr-FR" sz="1600" dirty="0" smtClean="0">
                          <a:solidFill>
                            <a:schemeClr val="tx2"/>
                          </a:solidFill>
                          <a:latin typeface="Constantia" panose="02030602050306030303" pitchFamily="18" charset="0"/>
                        </a:rPr>
                        <a:t>Lexique : individuel/collectif/singulier.</a:t>
                      </a:r>
                    </a:p>
                    <a:p>
                      <a:pPr algn="just"/>
                      <a:r>
                        <a:rPr lang="fr-FR" sz="1600" dirty="0" smtClean="0">
                          <a:solidFill>
                            <a:schemeClr val="tx2"/>
                          </a:solidFill>
                          <a:latin typeface="Constantia" panose="02030602050306030303" pitchFamily="18" charset="0"/>
                        </a:rPr>
                        <a:t>Lexique du comportement, du jugement et des</a:t>
                      </a:r>
                      <a:r>
                        <a:rPr lang="fr-FR" sz="1600" baseline="0" dirty="0" smtClean="0">
                          <a:solidFill>
                            <a:schemeClr val="tx2"/>
                          </a:solidFill>
                          <a:latin typeface="Constantia" panose="02030602050306030303" pitchFamily="18" charset="0"/>
                        </a:rPr>
                        <a:t> </a:t>
                      </a:r>
                      <a:r>
                        <a:rPr lang="fr-FR" sz="1600" dirty="0" smtClean="0">
                          <a:solidFill>
                            <a:schemeClr val="tx2"/>
                          </a:solidFill>
                          <a:latin typeface="Constantia" panose="02030602050306030303" pitchFamily="18" charset="0"/>
                        </a:rPr>
                        <a:t>valeurs.</a:t>
                      </a:r>
                    </a:p>
                    <a:p>
                      <a:pPr algn="just"/>
                      <a:r>
                        <a:rPr lang="fr-FR" sz="1600" dirty="0" smtClean="0">
                          <a:solidFill>
                            <a:schemeClr val="tx2"/>
                          </a:solidFill>
                          <a:latin typeface="Constantia" panose="02030602050306030303" pitchFamily="18" charset="0"/>
                        </a:rPr>
                        <a:t>La phrase complexe.</a:t>
                      </a:r>
                    </a:p>
                    <a:p>
                      <a:pPr algn="just"/>
                      <a:r>
                        <a:rPr lang="fr-FR" sz="1600" dirty="0" smtClean="0">
                          <a:solidFill>
                            <a:schemeClr val="tx2"/>
                          </a:solidFill>
                          <a:latin typeface="Constantia" panose="02030602050306030303" pitchFamily="18" charset="0"/>
                        </a:rPr>
                        <a:t>Connecteurs d’opposition.</a:t>
                      </a:r>
                    </a:p>
                    <a:p>
                      <a:pPr algn="just"/>
                      <a:r>
                        <a:rPr lang="fr-FR" sz="1600" dirty="0" smtClean="0">
                          <a:solidFill>
                            <a:schemeClr val="tx2"/>
                          </a:solidFill>
                          <a:latin typeface="Constantia" panose="02030602050306030303" pitchFamily="18" charset="0"/>
                        </a:rPr>
                        <a:t>Procédés de la concession.</a:t>
                      </a:r>
                    </a:p>
                    <a:p>
                      <a:pPr algn="just"/>
                      <a:r>
                        <a:rPr lang="fr-FR" sz="1600" dirty="0" smtClean="0">
                          <a:solidFill>
                            <a:schemeClr val="tx2"/>
                          </a:solidFill>
                          <a:latin typeface="Constantia" panose="02030602050306030303" pitchFamily="18" charset="0"/>
                        </a:rPr>
                        <a:t>Modalisation du jugement, valeurs du « je ».</a:t>
                      </a:r>
                    </a:p>
                    <a:p>
                      <a:pPr algn="just"/>
                      <a:endParaRPr lang="fr-FR" sz="700" dirty="0" smtClean="0">
                        <a:solidFill>
                          <a:schemeClr val="tx2"/>
                        </a:solidFill>
                        <a:latin typeface="Constantia" panose="02030602050306030303" pitchFamily="18" charset="0"/>
                      </a:endParaRPr>
                    </a:p>
                    <a:p>
                      <a:pPr algn="just"/>
                      <a:r>
                        <a:rPr lang="fr-FR" sz="1600" dirty="0" smtClean="0">
                          <a:solidFill>
                            <a:schemeClr val="tx2"/>
                          </a:solidFill>
                          <a:latin typeface="Constantia" panose="02030602050306030303" pitchFamily="18" charset="0"/>
                        </a:rPr>
                        <a:t>Histoire des arts :</a:t>
                      </a:r>
                    </a:p>
                    <a:p>
                      <a:pPr algn="just"/>
                      <a:r>
                        <a:rPr lang="fr-FR" sz="1600" dirty="0" smtClean="0">
                          <a:solidFill>
                            <a:schemeClr val="tx2"/>
                          </a:solidFill>
                          <a:latin typeface="Constantia" panose="02030602050306030303" pitchFamily="18" charset="0"/>
                        </a:rPr>
                        <a:t>Période : XXe siècle.</a:t>
                      </a:r>
                    </a:p>
                    <a:p>
                      <a:pPr algn="just"/>
                      <a:r>
                        <a:rPr lang="fr-FR" sz="1600" dirty="0" smtClean="0">
                          <a:solidFill>
                            <a:schemeClr val="tx2"/>
                          </a:solidFill>
                          <a:latin typeface="Constantia" panose="02030602050306030303" pitchFamily="18" charset="0"/>
                        </a:rPr>
                        <a:t>Thématiques : « Arts, sociétés, cultures », « Arts,</a:t>
                      </a:r>
                    </a:p>
                    <a:p>
                      <a:pPr algn="just"/>
                      <a:r>
                        <a:rPr lang="fr-FR" sz="1600" dirty="0" smtClean="0">
                          <a:solidFill>
                            <a:schemeClr val="tx2"/>
                          </a:solidFill>
                          <a:latin typeface="Constantia" panose="02030602050306030303" pitchFamily="18" charset="0"/>
                        </a:rPr>
                        <a:t>mémoires, témoignages, engagements ».</a:t>
                      </a:r>
                      <a:endParaRPr lang="fr-FR" sz="16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c>
                  <a:txBody>
                    <a:bodyPr/>
                    <a:lstStyle/>
                    <a:p>
                      <a:pPr algn="just"/>
                      <a:r>
                        <a:rPr lang="fr-FR" sz="1600" dirty="0" smtClean="0">
                          <a:solidFill>
                            <a:schemeClr val="tx2"/>
                          </a:solidFill>
                          <a:latin typeface="Constantia" panose="02030602050306030303" pitchFamily="18" charset="0"/>
                        </a:rPr>
                        <a:t>Exprimer les singularités de son</a:t>
                      </a:r>
                    </a:p>
                    <a:p>
                      <a:pPr algn="just"/>
                      <a:r>
                        <a:rPr lang="fr-FR" sz="1600" dirty="0" smtClean="0">
                          <a:solidFill>
                            <a:schemeClr val="tx2"/>
                          </a:solidFill>
                          <a:latin typeface="Constantia" panose="02030602050306030303" pitchFamily="18" charset="0"/>
                        </a:rPr>
                        <a:t>héritage culturel dans le respect</a:t>
                      </a:r>
                    </a:p>
                    <a:p>
                      <a:pPr algn="just"/>
                      <a:r>
                        <a:rPr lang="fr-FR" sz="1600" dirty="0" smtClean="0">
                          <a:solidFill>
                            <a:schemeClr val="tx2"/>
                          </a:solidFill>
                          <a:latin typeface="Constantia" panose="02030602050306030303" pitchFamily="18" charset="0"/>
                        </a:rPr>
                        <a:t>de l'autre et de sa culture.</a:t>
                      </a:r>
                    </a:p>
                    <a:p>
                      <a:pPr algn="just"/>
                      <a:endParaRPr lang="fr-FR" sz="1600" dirty="0" smtClean="0">
                        <a:solidFill>
                          <a:schemeClr val="tx2"/>
                        </a:solidFill>
                        <a:latin typeface="Constantia" panose="02030602050306030303" pitchFamily="18" charset="0"/>
                      </a:endParaRPr>
                    </a:p>
                    <a:p>
                      <a:pPr algn="just"/>
                      <a:r>
                        <a:rPr lang="fr-FR" sz="1600" dirty="0" smtClean="0">
                          <a:solidFill>
                            <a:schemeClr val="tx2"/>
                          </a:solidFill>
                          <a:latin typeface="Constantia" panose="02030602050306030303" pitchFamily="18" charset="0"/>
                        </a:rPr>
                        <a:t>Être sensible aux échos et aux</a:t>
                      </a:r>
                    </a:p>
                    <a:p>
                      <a:pPr algn="just"/>
                      <a:r>
                        <a:rPr lang="fr-FR" sz="1600" dirty="0" smtClean="0">
                          <a:solidFill>
                            <a:schemeClr val="tx2"/>
                          </a:solidFill>
                          <a:latin typeface="Constantia" panose="02030602050306030303" pitchFamily="18" charset="0"/>
                        </a:rPr>
                        <a:t>interférences entre soi et les</a:t>
                      </a:r>
                    </a:p>
                    <a:p>
                      <a:pPr algn="just"/>
                      <a:r>
                        <a:rPr lang="fr-FR" sz="1600" dirty="0" smtClean="0">
                          <a:solidFill>
                            <a:schemeClr val="tx2"/>
                          </a:solidFill>
                          <a:latin typeface="Constantia" panose="02030602050306030303" pitchFamily="18" charset="0"/>
                        </a:rPr>
                        <a:t>autres.</a:t>
                      </a:r>
                    </a:p>
                    <a:p>
                      <a:pPr algn="just"/>
                      <a:endParaRPr lang="fr-FR" sz="1600" dirty="0" smtClean="0">
                        <a:solidFill>
                          <a:schemeClr val="tx2"/>
                        </a:solidFill>
                        <a:latin typeface="Constantia" panose="02030602050306030303" pitchFamily="18" charset="0"/>
                      </a:endParaRPr>
                    </a:p>
                    <a:p>
                      <a:pPr algn="just"/>
                      <a:r>
                        <a:rPr lang="fr-FR" sz="1600" dirty="0" smtClean="0">
                          <a:solidFill>
                            <a:schemeClr val="tx2"/>
                          </a:solidFill>
                          <a:latin typeface="Constantia" panose="02030602050306030303" pitchFamily="18" charset="0"/>
                        </a:rPr>
                        <a:t>S’intéresser à l’expérience</a:t>
                      </a:r>
                    </a:p>
                    <a:p>
                      <a:pPr algn="just"/>
                      <a:r>
                        <a:rPr lang="fr-FR" sz="1600" dirty="0" smtClean="0">
                          <a:solidFill>
                            <a:schemeClr val="tx2"/>
                          </a:solidFill>
                          <a:latin typeface="Constantia" panose="02030602050306030303" pitchFamily="18" charset="0"/>
                        </a:rPr>
                        <a:t>d’autrui comme élément de</a:t>
                      </a:r>
                    </a:p>
                    <a:p>
                      <a:pPr algn="just"/>
                      <a:r>
                        <a:rPr lang="fr-FR" sz="1600" dirty="0" smtClean="0">
                          <a:solidFill>
                            <a:schemeClr val="tx2"/>
                          </a:solidFill>
                          <a:latin typeface="Constantia" panose="02030602050306030303" pitchFamily="18" charset="0"/>
                        </a:rPr>
                        <a:t>l’expérience universelle.</a:t>
                      </a:r>
                      <a:endParaRPr lang="fr-FR" sz="16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197314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052736"/>
            <a:ext cx="8568952" cy="3180358"/>
          </a:xfrm>
          <a:prstGeom prst="rect">
            <a:avLst/>
          </a:prstGeom>
        </p:spPr>
        <p:txBody>
          <a:bodyPr wrap="square">
            <a:spAutoFit/>
          </a:bodyPr>
          <a:lstStyle/>
          <a:p>
            <a:pPr lvl="0" algn="ctr">
              <a:spcAft>
                <a:spcPts val="1000"/>
              </a:spcAft>
            </a:pPr>
            <a:r>
              <a:rPr lang="fr-FR" sz="2800" u="sng" dirty="0" smtClean="0">
                <a:solidFill>
                  <a:prstClr val="black"/>
                </a:solidFill>
                <a:latin typeface="Book Antiqua"/>
                <a:ea typeface="Calibri"/>
                <a:cs typeface="Times New Roman"/>
              </a:rPr>
              <a:t>Intérêt</a:t>
            </a:r>
            <a:r>
              <a:rPr lang="fr-FR" sz="2400" dirty="0" smtClean="0">
                <a:solidFill>
                  <a:prstClr val="black"/>
                </a:solidFill>
                <a:latin typeface="Book Antiqua"/>
                <a:ea typeface="Calibri"/>
                <a:cs typeface="Times New Roman"/>
              </a:rPr>
              <a:t>:</a:t>
            </a:r>
          </a:p>
          <a:p>
            <a:pPr lvl="0" algn="just">
              <a:spcAft>
                <a:spcPts val="1000"/>
              </a:spcAft>
            </a:pPr>
            <a:endParaRPr lang="fr-FR" sz="800" dirty="0" smtClean="0">
              <a:solidFill>
                <a:prstClr val="black"/>
              </a:solidFill>
              <a:latin typeface="Book Antiqua"/>
              <a:ea typeface="Calibri"/>
              <a:cs typeface="Times New Roman"/>
            </a:endParaRPr>
          </a:p>
          <a:p>
            <a:pPr lvl="0" algn="just">
              <a:spcAft>
                <a:spcPts val="1000"/>
              </a:spcAft>
            </a:pPr>
            <a:r>
              <a:rPr lang="fr-FR" sz="2400" dirty="0" smtClean="0">
                <a:solidFill>
                  <a:prstClr val="black"/>
                </a:solidFill>
                <a:latin typeface="Book Antiqua"/>
                <a:ea typeface="Calibri"/>
                <a:cs typeface="Times New Roman"/>
              </a:rPr>
              <a:t>L’identité</a:t>
            </a:r>
            <a:r>
              <a:rPr lang="fr-FR" sz="2400" dirty="0">
                <a:solidFill>
                  <a:prstClr val="black"/>
                </a:solidFill>
                <a:latin typeface="Book Antiqua"/>
                <a:ea typeface="Calibri"/>
                <a:cs typeface="Times New Roman"/>
              </a:rPr>
              <a:t> des personnages est en soi attachante : ils sont excentriques et farfelus. L’identification à l’un ou à </a:t>
            </a:r>
            <a:r>
              <a:rPr lang="fr-FR" sz="2400" dirty="0" smtClean="0">
                <a:solidFill>
                  <a:prstClr val="black"/>
                </a:solidFill>
                <a:latin typeface="Book Antiqua"/>
                <a:ea typeface="Calibri"/>
                <a:cs typeface="Times New Roman"/>
              </a:rPr>
              <a:t>l’autre, </a:t>
            </a:r>
            <a:r>
              <a:rPr lang="fr-FR" sz="2400" dirty="0">
                <a:solidFill>
                  <a:prstClr val="black"/>
                </a:solidFill>
                <a:latin typeface="Book Antiqua"/>
                <a:ea typeface="Calibri"/>
                <a:cs typeface="Times New Roman"/>
              </a:rPr>
              <a:t>ou encore aux deux dans ce qui les </a:t>
            </a:r>
            <a:r>
              <a:rPr lang="fr-FR" sz="2400" dirty="0" smtClean="0">
                <a:solidFill>
                  <a:prstClr val="black"/>
                </a:solidFill>
                <a:latin typeface="Book Antiqua"/>
                <a:ea typeface="Calibri"/>
                <a:cs typeface="Times New Roman"/>
              </a:rPr>
              <a:t>réunit, </a:t>
            </a:r>
            <a:r>
              <a:rPr lang="fr-FR" sz="2400" dirty="0">
                <a:solidFill>
                  <a:prstClr val="black"/>
                </a:solidFill>
                <a:latin typeface="Book Antiqua"/>
                <a:ea typeface="Calibri"/>
                <a:cs typeface="Times New Roman"/>
              </a:rPr>
              <a:t>est possible. Ainsi, une réflexion sur la question de l’identité qui se forge, qui évolue au contact et à la découverte de l’autre ou encore d’une autre culture peut être menée.</a:t>
            </a:r>
          </a:p>
        </p:txBody>
      </p:sp>
    </p:spTree>
    <p:extLst>
      <p:ext uri="{BB962C8B-B14F-4D97-AF65-F5344CB8AC3E}">
        <p14:creationId xmlns:p14="http://schemas.microsoft.com/office/powerpoint/2010/main" val="551949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797" y="404664"/>
            <a:ext cx="8568952" cy="5324535"/>
          </a:xfrm>
          <a:prstGeom prst="rect">
            <a:avLst/>
          </a:prstGeom>
        </p:spPr>
        <p:txBody>
          <a:bodyPr wrap="square">
            <a:spAutoFit/>
          </a:bodyPr>
          <a:lstStyle/>
          <a:p>
            <a:pPr algn="ctr"/>
            <a:r>
              <a:rPr lang="fr-FR" sz="2800" u="sng" dirty="0" smtClean="0">
                <a:solidFill>
                  <a:prstClr val="black"/>
                </a:solidFill>
                <a:latin typeface="Book Antiqua"/>
                <a:ea typeface="Calibri"/>
                <a:cs typeface="Times New Roman"/>
              </a:rPr>
              <a:t>Stratégie d’étude envisageable</a:t>
            </a:r>
            <a:r>
              <a:rPr lang="fr-FR" sz="2400" dirty="0" smtClean="0">
                <a:solidFill>
                  <a:prstClr val="black"/>
                </a:solidFill>
                <a:latin typeface="Book Antiqua"/>
                <a:ea typeface="Calibri"/>
                <a:cs typeface="Times New Roman"/>
              </a:rPr>
              <a:t>: </a:t>
            </a:r>
          </a:p>
          <a:p>
            <a:pPr algn="ctr"/>
            <a:endParaRPr lang="fr-FR" sz="2400" dirty="0" smtClean="0">
              <a:solidFill>
                <a:prstClr val="black"/>
              </a:solidFill>
              <a:latin typeface="Book Antiqua"/>
              <a:ea typeface="Calibri"/>
              <a:cs typeface="Times New Roman"/>
            </a:endParaRPr>
          </a:p>
          <a:p>
            <a:r>
              <a:rPr lang="fr-FR" sz="2400" u="sng" dirty="0" smtClean="0">
                <a:solidFill>
                  <a:prstClr val="black"/>
                </a:solidFill>
                <a:latin typeface="Book Antiqua"/>
                <a:ea typeface="Calibri"/>
                <a:cs typeface="Times New Roman"/>
              </a:rPr>
              <a:t>Première étape</a:t>
            </a:r>
            <a:r>
              <a:rPr lang="fr-FR" sz="2400" dirty="0" smtClean="0">
                <a:solidFill>
                  <a:prstClr val="black"/>
                </a:solidFill>
                <a:latin typeface="Book Antiqua"/>
                <a:ea typeface="Calibri"/>
                <a:cs typeface="Times New Roman"/>
              </a:rPr>
              <a:t>:</a:t>
            </a:r>
          </a:p>
          <a:p>
            <a:pPr algn="just"/>
            <a:r>
              <a:rPr lang="fr-FR" sz="2400" dirty="0" smtClean="0">
                <a:solidFill>
                  <a:prstClr val="black"/>
                </a:solidFill>
                <a:latin typeface="Book Antiqua"/>
                <a:ea typeface="Calibri"/>
                <a:cs typeface="Times New Roman"/>
              </a:rPr>
              <a:t>Lecture intégrale par les élèves avec sélection de leur part des extraits qui leur semblent intéressant pour analyser: les caractéristiques communes des personnages, leurs différences, et un point d’évolution de l’un ou de l’autre (ou des deux) au contact de l’autre.</a:t>
            </a:r>
          </a:p>
          <a:p>
            <a:endParaRPr lang="fr-FR" sz="2400" dirty="0">
              <a:solidFill>
                <a:prstClr val="black"/>
              </a:solidFill>
              <a:latin typeface="Book Antiqua"/>
              <a:cs typeface="Times New Roman"/>
            </a:endParaRPr>
          </a:p>
          <a:p>
            <a:r>
              <a:rPr lang="fr-FR" sz="2400" u="sng" dirty="0" smtClean="0">
                <a:solidFill>
                  <a:prstClr val="black"/>
                </a:solidFill>
                <a:latin typeface="Book Antiqua"/>
                <a:cs typeface="Times New Roman"/>
              </a:rPr>
              <a:t>Deuxième étape</a:t>
            </a:r>
            <a:r>
              <a:rPr lang="fr-FR" sz="2400" dirty="0" smtClean="0">
                <a:solidFill>
                  <a:prstClr val="black"/>
                </a:solidFill>
                <a:latin typeface="Book Antiqua"/>
                <a:cs typeface="Times New Roman"/>
              </a:rPr>
              <a:t>:</a:t>
            </a:r>
          </a:p>
          <a:p>
            <a:pPr algn="just"/>
            <a:r>
              <a:rPr lang="fr-FR" sz="2400" dirty="0" smtClean="0">
                <a:solidFill>
                  <a:prstClr val="black"/>
                </a:solidFill>
                <a:latin typeface="Book Antiqua"/>
                <a:cs typeface="Times New Roman"/>
              </a:rPr>
              <a:t>Pour chaque extrait, les élèves proposent une explication de leur choix et une analyse de l’élément en question (caractéristiques communes; différences; évolution au contact de l’autre) au sein de celui-là. </a:t>
            </a:r>
            <a:endParaRPr lang="fr-FR" dirty="0"/>
          </a:p>
        </p:txBody>
      </p:sp>
    </p:spTree>
    <p:extLst>
      <p:ext uri="{BB962C8B-B14F-4D97-AF65-F5344CB8AC3E}">
        <p14:creationId xmlns:p14="http://schemas.microsoft.com/office/powerpoint/2010/main" val="1214749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352928" cy="4770537"/>
          </a:xfrm>
          <a:prstGeom prst="rect">
            <a:avLst/>
          </a:prstGeom>
        </p:spPr>
        <p:txBody>
          <a:bodyPr wrap="square">
            <a:spAutoFit/>
          </a:bodyPr>
          <a:lstStyle/>
          <a:p>
            <a:pPr lvl="0" algn="ctr"/>
            <a:r>
              <a:rPr lang="fr-FR" sz="3200" b="1" u="sng" dirty="0" smtClean="0">
                <a:solidFill>
                  <a:schemeClr val="tx2"/>
                </a:solidFill>
                <a:latin typeface="Book Antiqua"/>
                <a:cs typeface="Times New Roman"/>
              </a:rPr>
              <a:t>La parole en spectacle</a:t>
            </a:r>
            <a:endParaRPr lang="fr-FR" sz="3200" b="1" u="sng" dirty="0">
              <a:solidFill>
                <a:schemeClr val="tx2"/>
              </a:solidFill>
              <a:latin typeface="Book Antiqua"/>
              <a:cs typeface="Times New Roman"/>
            </a:endParaRPr>
          </a:p>
          <a:p>
            <a:pPr lvl="0" algn="just"/>
            <a:endParaRPr lang="fr-FR" sz="2800" u="sng" dirty="0" smtClean="0">
              <a:solidFill>
                <a:prstClr val="black"/>
              </a:solidFill>
              <a:latin typeface="Book Antiqua"/>
              <a:cs typeface="Times New Roman"/>
            </a:endParaRPr>
          </a:p>
          <a:p>
            <a:pPr lvl="0" algn="just"/>
            <a:endParaRPr lang="fr-FR" sz="2800" u="sng" dirty="0">
              <a:solidFill>
                <a:prstClr val="black"/>
              </a:solidFill>
              <a:latin typeface="Book Antiqua"/>
              <a:cs typeface="Times New Roman"/>
            </a:endParaRPr>
          </a:p>
          <a:p>
            <a:pPr lvl="0"/>
            <a:r>
              <a:rPr lang="fr-FR" sz="2400" u="sng" dirty="0">
                <a:solidFill>
                  <a:prstClr val="black"/>
                </a:solidFill>
                <a:latin typeface="Book Antiqua" panose="02040602050305030304" pitchFamily="18" charset="0"/>
              </a:rPr>
              <a:t>Les interrogations au programme</a:t>
            </a:r>
            <a:r>
              <a:rPr lang="fr-FR" sz="2400" dirty="0" smtClean="0">
                <a:solidFill>
                  <a:prstClr val="black"/>
                </a:solidFill>
                <a:latin typeface="Book Antiqua" panose="02040602050305030304" pitchFamily="18" charset="0"/>
              </a:rPr>
              <a:t>:</a:t>
            </a:r>
          </a:p>
          <a:p>
            <a:pPr lvl="0"/>
            <a:endParaRPr lang="fr-FR" sz="2400" dirty="0">
              <a:solidFill>
                <a:prstClr val="black"/>
              </a:solidFill>
              <a:latin typeface="Book Antiqua" panose="02040602050305030304" pitchFamily="18" charset="0"/>
            </a:endParaRPr>
          </a:p>
          <a:p>
            <a:pPr marL="342900" lvl="0" indent="-342900">
              <a:buFontTx/>
              <a:buChar char="-"/>
            </a:pPr>
            <a:r>
              <a:rPr lang="fr-FR" sz="2400" dirty="0" smtClean="0">
                <a:solidFill>
                  <a:prstClr val="black"/>
                </a:solidFill>
                <a:latin typeface="Book Antiqua" panose="02040602050305030304" pitchFamily="18" charset="0"/>
              </a:rPr>
              <a:t>Dans </a:t>
            </a:r>
            <a:r>
              <a:rPr lang="fr-FR" sz="2400" dirty="0">
                <a:solidFill>
                  <a:prstClr val="black"/>
                </a:solidFill>
                <a:latin typeface="Book Antiqua" panose="02040602050305030304" pitchFamily="18" charset="0"/>
              </a:rPr>
              <a:t>le dialogue, utilisons-nous seulement des mots </a:t>
            </a:r>
            <a:r>
              <a:rPr lang="fr-FR" sz="2400" dirty="0" smtClean="0">
                <a:solidFill>
                  <a:prstClr val="black"/>
                </a:solidFill>
                <a:latin typeface="Book Antiqua" panose="02040602050305030304" pitchFamily="18" charset="0"/>
              </a:rPr>
              <a:t>?</a:t>
            </a:r>
          </a:p>
          <a:p>
            <a:pPr lvl="0"/>
            <a:endParaRPr lang="fr-FR" sz="2400" dirty="0">
              <a:solidFill>
                <a:prstClr val="black"/>
              </a:solidFill>
              <a:latin typeface="Book Antiqua" panose="02040602050305030304" pitchFamily="18" charset="0"/>
            </a:endParaRPr>
          </a:p>
          <a:p>
            <a:pPr lvl="0"/>
            <a:r>
              <a:rPr lang="fr-FR" sz="2400" dirty="0">
                <a:solidFill>
                  <a:prstClr val="black"/>
                </a:solidFill>
                <a:latin typeface="Book Antiqua" panose="02040602050305030304" pitchFamily="18" charset="0"/>
              </a:rPr>
              <a:t>- </a:t>
            </a:r>
            <a:r>
              <a:rPr lang="fr-FR" sz="2400" dirty="0" smtClean="0">
                <a:solidFill>
                  <a:prstClr val="black"/>
                </a:solidFill>
                <a:latin typeface="Book Antiqua" panose="02040602050305030304" pitchFamily="18" charset="0"/>
              </a:rPr>
              <a:t>  Comment </a:t>
            </a:r>
            <a:r>
              <a:rPr lang="fr-FR" sz="2400" dirty="0">
                <a:solidFill>
                  <a:prstClr val="black"/>
                </a:solidFill>
                <a:latin typeface="Book Antiqua" panose="02040602050305030304" pitchFamily="18" charset="0"/>
              </a:rPr>
              <a:t>la mise en spectacle de la parole fait-elle naître</a:t>
            </a:r>
          </a:p>
          <a:p>
            <a:pPr lvl="0"/>
            <a:r>
              <a:rPr lang="fr-FR" sz="2400" dirty="0">
                <a:solidFill>
                  <a:prstClr val="black"/>
                </a:solidFill>
                <a:latin typeface="Book Antiqua" panose="02040602050305030304" pitchFamily="18" charset="0"/>
              </a:rPr>
              <a:t>des émotions (jusqu’à la manipulation) </a:t>
            </a:r>
            <a:r>
              <a:rPr lang="fr-FR" sz="2400" dirty="0" smtClean="0">
                <a:solidFill>
                  <a:prstClr val="black"/>
                </a:solidFill>
                <a:latin typeface="Book Antiqua" panose="02040602050305030304" pitchFamily="18" charset="0"/>
              </a:rPr>
              <a:t>?</a:t>
            </a:r>
          </a:p>
          <a:p>
            <a:pPr lvl="0"/>
            <a:endParaRPr lang="fr-FR" sz="2400" dirty="0">
              <a:solidFill>
                <a:prstClr val="black"/>
              </a:solidFill>
              <a:latin typeface="Book Antiqua" panose="02040602050305030304" pitchFamily="18" charset="0"/>
            </a:endParaRPr>
          </a:p>
          <a:p>
            <a:pPr lvl="0"/>
            <a:r>
              <a:rPr lang="fr-FR" sz="2400" dirty="0">
                <a:solidFill>
                  <a:prstClr val="black"/>
                </a:solidFill>
                <a:latin typeface="Book Antiqua" panose="02040602050305030304" pitchFamily="18" charset="0"/>
              </a:rPr>
              <a:t>- </a:t>
            </a:r>
            <a:r>
              <a:rPr lang="fr-FR" sz="2400" dirty="0" smtClean="0">
                <a:solidFill>
                  <a:prstClr val="black"/>
                </a:solidFill>
                <a:latin typeface="Book Antiqua" panose="02040602050305030304" pitchFamily="18" charset="0"/>
              </a:rPr>
              <a:t>  Qu’apporte </a:t>
            </a:r>
            <a:r>
              <a:rPr lang="fr-FR" sz="2400" dirty="0">
                <a:solidFill>
                  <a:prstClr val="black"/>
                </a:solidFill>
                <a:latin typeface="Book Antiqua" panose="02040602050305030304" pitchFamily="18" charset="0"/>
              </a:rPr>
              <a:t>à l’homme, d’hier et d’aujourd’hui, la </a:t>
            </a:r>
            <a:r>
              <a:rPr lang="fr-FR" sz="2400" dirty="0" smtClean="0">
                <a:solidFill>
                  <a:prstClr val="black"/>
                </a:solidFill>
                <a:latin typeface="Book Antiqua" panose="02040602050305030304" pitchFamily="18" charset="0"/>
              </a:rPr>
              <a:t>dimension collective </a:t>
            </a:r>
            <a:r>
              <a:rPr lang="fr-FR" sz="2400" dirty="0">
                <a:solidFill>
                  <a:prstClr val="black"/>
                </a:solidFill>
                <a:latin typeface="Book Antiqua" panose="02040602050305030304" pitchFamily="18" charset="0"/>
              </a:rPr>
              <a:t>de la mise en spectacle de la parole ?</a:t>
            </a:r>
          </a:p>
        </p:txBody>
      </p:sp>
    </p:spTree>
    <p:extLst>
      <p:ext uri="{BB962C8B-B14F-4D97-AF65-F5344CB8AC3E}">
        <p14:creationId xmlns:p14="http://schemas.microsoft.com/office/powerpoint/2010/main" val="2338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417903233"/>
              </p:ext>
            </p:extLst>
          </p:nvPr>
        </p:nvGraphicFramePr>
        <p:xfrm>
          <a:off x="0" y="0"/>
          <a:ext cx="9144000" cy="6838950"/>
        </p:xfrm>
        <a:graphic>
          <a:graphicData uri="http://schemas.openxmlformats.org/drawingml/2006/table">
            <a:tbl>
              <a:tblPr firstRow="1" bandRow="1">
                <a:tableStyleId>{3B4B98B0-60AC-42C2-AFA5-B58CD77FA1E5}</a:tableStyleId>
              </a:tblPr>
              <a:tblGrid>
                <a:gridCol w="1897360"/>
                <a:gridCol w="4198640"/>
                <a:gridCol w="3048000"/>
              </a:tblGrid>
              <a:tr h="400050">
                <a:tc gridSpan="3">
                  <a:txBody>
                    <a:bodyPr/>
                    <a:lstStyle/>
                    <a:p>
                      <a:pPr algn="ctr"/>
                      <a:r>
                        <a:rPr lang="fr-FR" sz="2000" dirty="0" smtClean="0">
                          <a:latin typeface="Constantia" panose="02030602050306030303" pitchFamily="18" charset="0"/>
                        </a:rPr>
                        <a:t>La parole en spectacle</a:t>
                      </a:r>
                      <a:endParaRPr lang="fr-FR" sz="2000" dirty="0">
                        <a:latin typeface="Constantia" panose="02030602050306030303" pitchFamily="18" charset="0"/>
                      </a:endParaRPr>
                    </a:p>
                  </a:txBody>
                  <a:tcPr/>
                </a:tc>
                <a:tc hMerge="1">
                  <a:txBody>
                    <a:bodyPr/>
                    <a:lstStyle/>
                    <a:p>
                      <a:endParaRPr lang="fr-FR" dirty="0"/>
                    </a:p>
                  </a:txBody>
                  <a:tcPr/>
                </a:tc>
                <a:tc hMerge="1">
                  <a:txBody>
                    <a:bodyPr/>
                    <a:lstStyle/>
                    <a:p>
                      <a:endParaRPr lang="fr-FR"/>
                    </a:p>
                  </a:txBody>
                  <a:tcPr/>
                </a:tc>
              </a:tr>
              <a:tr h="708660">
                <a:tc>
                  <a:txBody>
                    <a:bodyPr/>
                    <a:lstStyle/>
                    <a:p>
                      <a:pPr algn="ctr"/>
                      <a:r>
                        <a:rPr lang="fr-FR" sz="2000" dirty="0" smtClean="0">
                          <a:latin typeface="Constantia" panose="02030602050306030303" pitchFamily="18" charset="0"/>
                        </a:rPr>
                        <a:t>Capacités</a:t>
                      </a:r>
                    </a:p>
                    <a:p>
                      <a:pPr algn="ct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Connaissances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Attitudes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r>
              <a:tr h="400050">
                <a:tc>
                  <a:txBody>
                    <a:bodyPr/>
                    <a:lstStyle/>
                    <a:p>
                      <a:pPr algn="just"/>
                      <a:r>
                        <a:rPr lang="fr-FR" sz="2000" b="0" i="0" u="none" strike="noStrike" baseline="0" dirty="0" smtClean="0">
                          <a:solidFill>
                            <a:schemeClr val="tx2"/>
                          </a:solidFill>
                          <a:latin typeface="Constantia" panose="02030602050306030303" pitchFamily="18" charset="0"/>
                        </a:rPr>
                        <a:t>Situer la visée d’une parole dans son</a:t>
                      </a:r>
                    </a:p>
                    <a:p>
                      <a:pPr algn="just"/>
                      <a:r>
                        <a:rPr lang="fr-FR" sz="2000" b="0" i="0" u="none" strike="noStrike" baseline="0" dirty="0" smtClean="0">
                          <a:solidFill>
                            <a:schemeClr val="tx2"/>
                          </a:solidFill>
                          <a:latin typeface="Constantia" panose="02030602050306030303" pitchFamily="18" charset="0"/>
                        </a:rPr>
                        <a:t>contexte.</a:t>
                      </a:r>
                    </a:p>
                    <a:p>
                      <a:pPr algn="just"/>
                      <a:endParaRPr lang="fr-FR" sz="2000" b="0" i="0" u="none" strike="noStrike" baseline="0" dirty="0" smtClean="0">
                        <a:solidFill>
                          <a:schemeClr val="tx2"/>
                        </a:solidFill>
                        <a:latin typeface="Constantia" panose="02030602050306030303" pitchFamily="18" charset="0"/>
                      </a:endParaRPr>
                    </a:p>
                    <a:p>
                      <a:pPr algn="just"/>
                      <a:r>
                        <a:rPr lang="fr-FR" sz="2000" b="0" i="0" u="none" strike="noStrike" baseline="0" dirty="0" smtClean="0">
                          <a:solidFill>
                            <a:schemeClr val="tx2"/>
                          </a:solidFill>
                          <a:latin typeface="Constantia" panose="02030602050306030303" pitchFamily="18" charset="0"/>
                        </a:rPr>
                        <a:t>Analyser une scène de théâtre en</a:t>
                      </a:r>
                    </a:p>
                    <a:p>
                      <a:pPr algn="just"/>
                      <a:r>
                        <a:rPr lang="fr-FR" sz="2000" b="0" i="0" u="none" strike="noStrike" baseline="0" dirty="0" smtClean="0">
                          <a:solidFill>
                            <a:schemeClr val="tx2"/>
                          </a:solidFill>
                          <a:latin typeface="Constantia" panose="02030602050306030303" pitchFamily="18" charset="0"/>
                        </a:rPr>
                        <a:t>saisissant sa dimension scénique</a:t>
                      </a:r>
                      <a:endParaRPr lang="fr-FR" sz="20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c>
                  <a:txBody>
                    <a:bodyPr/>
                    <a:lstStyle/>
                    <a:p>
                      <a:pPr algn="just"/>
                      <a:r>
                        <a:rPr lang="fr-FR" sz="2000" dirty="0" smtClean="0">
                          <a:solidFill>
                            <a:schemeClr val="tx2"/>
                          </a:solidFill>
                          <a:latin typeface="Constantia" panose="02030602050306030303" pitchFamily="18" charset="0"/>
                        </a:rPr>
                        <a:t>Champ littéraire :</a:t>
                      </a:r>
                    </a:p>
                    <a:p>
                      <a:pPr algn="just"/>
                      <a:r>
                        <a:rPr lang="fr-FR" sz="2000" dirty="0" smtClean="0">
                          <a:solidFill>
                            <a:schemeClr val="tx2"/>
                          </a:solidFill>
                          <a:latin typeface="Constantia" panose="02030602050306030303" pitchFamily="18" charset="0"/>
                        </a:rPr>
                        <a:t>Périodes : XXe - XXIe siècles.</a:t>
                      </a:r>
                    </a:p>
                    <a:p>
                      <a:pPr algn="just"/>
                      <a:endParaRPr lang="fr-FR" sz="1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La mise en scène de la parole (théâtre).</a:t>
                      </a:r>
                    </a:p>
                    <a:p>
                      <a:pPr algn="just"/>
                      <a:endParaRPr lang="fr-FR" sz="1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Les procédés de l’éloquence.</a:t>
                      </a:r>
                    </a:p>
                    <a:p>
                      <a:pPr algn="just"/>
                      <a:endParaRPr lang="fr-FR" sz="1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L’énonciation dans le texte théâtral.</a:t>
                      </a:r>
                    </a:p>
                    <a:p>
                      <a:pPr algn="just"/>
                      <a:endParaRPr lang="fr-FR" sz="1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Histoire des arts :</a:t>
                      </a:r>
                    </a:p>
                    <a:p>
                      <a:pPr algn="just"/>
                      <a:r>
                        <a:rPr lang="fr-FR" sz="2000" dirty="0" smtClean="0">
                          <a:solidFill>
                            <a:schemeClr val="tx2"/>
                          </a:solidFill>
                          <a:latin typeface="Constantia" panose="02030602050306030303" pitchFamily="18" charset="0"/>
                        </a:rPr>
                        <a:t>Périodes : XXe - XXIe siècles.</a:t>
                      </a:r>
                    </a:p>
                    <a:p>
                      <a:pPr algn="just"/>
                      <a:r>
                        <a:rPr lang="fr-FR" sz="2000" dirty="0" smtClean="0">
                          <a:solidFill>
                            <a:schemeClr val="tx2"/>
                          </a:solidFill>
                          <a:latin typeface="Constantia" panose="02030602050306030303" pitchFamily="18" charset="0"/>
                        </a:rPr>
                        <a:t>Domaines artistiques : « arts du spectacle</a:t>
                      </a:r>
                    </a:p>
                    <a:p>
                      <a:pPr algn="just"/>
                      <a:r>
                        <a:rPr lang="fr-FR" sz="2000" dirty="0" smtClean="0">
                          <a:solidFill>
                            <a:schemeClr val="tx2"/>
                          </a:solidFill>
                          <a:latin typeface="Constantia" panose="02030602050306030303" pitchFamily="18" charset="0"/>
                        </a:rPr>
                        <a:t>vivant ».</a:t>
                      </a:r>
                    </a:p>
                    <a:p>
                      <a:pPr algn="just"/>
                      <a:endParaRPr lang="fr-FR" sz="10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Thématiques : « Arts, sociétés, cultures », « Arts,</a:t>
                      </a:r>
                    </a:p>
                    <a:p>
                      <a:pPr algn="just"/>
                      <a:r>
                        <a:rPr lang="fr-FR" sz="2000" dirty="0" smtClean="0">
                          <a:solidFill>
                            <a:schemeClr val="tx2"/>
                          </a:solidFill>
                          <a:latin typeface="Constantia" panose="02030602050306030303" pitchFamily="18" charset="0"/>
                        </a:rPr>
                        <a:t>corps, expressions », « Arts, informations,</a:t>
                      </a:r>
                    </a:p>
                    <a:p>
                      <a:pPr algn="just"/>
                      <a:r>
                        <a:rPr lang="fr-FR" sz="2000" dirty="0" smtClean="0">
                          <a:solidFill>
                            <a:schemeClr val="tx2"/>
                          </a:solidFill>
                          <a:latin typeface="Constantia" panose="02030602050306030303" pitchFamily="18" charset="0"/>
                        </a:rPr>
                        <a:t>communications ».</a:t>
                      </a:r>
                    </a:p>
                  </a:txBody>
                  <a:tcPr>
                    <a:lnT w="12700" cap="flat" cmpd="sng" algn="ctr">
                      <a:solidFill>
                        <a:schemeClr val="accent1"/>
                      </a:solidFill>
                      <a:prstDash val="solid"/>
                      <a:round/>
                      <a:headEnd type="none" w="med" len="med"/>
                      <a:tailEnd type="none" w="med" len="med"/>
                    </a:lnT>
                  </a:tcPr>
                </a:tc>
                <a:tc>
                  <a:txBody>
                    <a:bodyPr/>
                    <a:lstStyle/>
                    <a:p>
                      <a:pPr algn="just"/>
                      <a:r>
                        <a:rPr lang="fr-FR" sz="2000" dirty="0" smtClean="0">
                          <a:solidFill>
                            <a:schemeClr val="tx2"/>
                          </a:solidFill>
                          <a:latin typeface="Constantia" panose="02030602050306030303" pitchFamily="18" charset="0"/>
                        </a:rPr>
                        <a:t>Mesurer les pouvoirs de la parole.</a:t>
                      </a:r>
                      <a:endParaRPr lang="fr-FR" sz="20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895966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378" y="260648"/>
            <a:ext cx="8568952" cy="4955203"/>
          </a:xfrm>
          <a:prstGeom prst="rect">
            <a:avLst/>
          </a:prstGeom>
        </p:spPr>
        <p:txBody>
          <a:bodyPr wrap="square">
            <a:spAutoFit/>
          </a:bodyPr>
          <a:lstStyle/>
          <a:p>
            <a:pPr lvl="0" algn="ctr"/>
            <a:r>
              <a:rPr lang="fr-FR" sz="2800" u="sng" dirty="0" smtClean="0">
                <a:solidFill>
                  <a:prstClr val="black"/>
                </a:solidFill>
                <a:latin typeface="Book Antiqua"/>
                <a:cs typeface="Times New Roman"/>
              </a:rPr>
              <a:t>Intérêt</a:t>
            </a:r>
            <a:r>
              <a:rPr lang="fr-FR" sz="2400" dirty="0" smtClean="0">
                <a:solidFill>
                  <a:prstClr val="black"/>
                </a:solidFill>
                <a:latin typeface="Book Antiqua"/>
                <a:cs typeface="Times New Roman"/>
              </a:rPr>
              <a:t>:</a:t>
            </a:r>
          </a:p>
          <a:p>
            <a:pPr lvl="0" algn="just"/>
            <a:endParaRPr lang="fr-FR" sz="2400" dirty="0" smtClean="0">
              <a:solidFill>
                <a:prstClr val="black"/>
              </a:solidFill>
              <a:latin typeface="Book Antiqua"/>
              <a:cs typeface="Times New Roman"/>
            </a:endParaRPr>
          </a:p>
          <a:p>
            <a:pPr lvl="0" algn="just"/>
            <a:r>
              <a:rPr lang="fr-FR" sz="2400" dirty="0" smtClean="0">
                <a:solidFill>
                  <a:prstClr val="black"/>
                </a:solidFill>
                <a:latin typeface="Book Antiqua"/>
                <a:cs typeface="Times New Roman"/>
              </a:rPr>
              <a:t>L’œuvre </a:t>
            </a:r>
            <a:r>
              <a:rPr lang="fr-FR" sz="2400" dirty="0">
                <a:solidFill>
                  <a:prstClr val="black"/>
                </a:solidFill>
                <a:latin typeface="Book Antiqua"/>
                <a:cs typeface="Times New Roman"/>
              </a:rPr>
              <a:t>est une pièce de théâtre, et plus particulièrement une comédie. On peut donc envisager la parole des personnages et précisément ce qu’ils disent de la réalité dans ce cadre particulier. </a:t>
            </a:r>
          </a:p>
          <a:p>
            <a:pPr lvl="0" algn="just"/>
            <a:r>
              <a:rPr lang="fr-FR" sz="2400" dirty="0">
                <a:solidFill>
                  <a:prstClr val="black"/>
                </a:solidFill>
                <a:latin typeface="Book Antiqua"/>
                <a:cs typeface="Times New Roman"/>
              </a:rPr>
              <a:t>C’est non seulement la parole qui doit être analysée mais également sa visée dans son contexte</a:t>
            </a:r>
            <a:r>
              <a:rPr lang="fr-FR" sz="2400" dirty="0" smtClean="0">
                <a:solidFill>
                  <a:prstClr val="black"/>
                </a:solidFill>
                <a:latin typeface="Book Antiqua"/>
                <a:cs typeface="Times New Roman"/>
              </a:rPr>
              <a:t>.</a:t>
            </a:r>
          </a:p>
          <a:p>
            <a:pPr lvl="0" algn="just"/>
            <a:endParaRPr lang="fr-FR" sz="2400" dirty="0">
              <a:solidFill>
                <a:prstClr val="black"/>
              </a:solidFill>
              <a:latin typeface="Book Antiqua"/>
              <a:cs typeface="Times New Roman"/>
            </a:endParaRPr>
          </a:p>
          <a:p>
            <a:pPr lvl="0" algn="just"/>
            <a:r>
              <a:rPr lang="fr-FR" sz="2400" dirty="0" smtClean="0">
                <a:solidFill>
                  <a:prstClr val="black"/>
                </a:solidFill>
                <a:latin typeface="Book Antiqua"/>
                <a:cs typeface="Times New Roman"/>
              </a:rPr>
              <a:t>Un travail peut également être engagé sur l’affiche de la pièce (les attentes, la cohérence avec la pièce, son efficacité) et sur la mise en scène (les techniques, le jeu des acteurs, son efficacité).</a:t>
            </a:r>
            <a:endParaRPr lang="fr-FR" dirty="0">
              <a:solidFill>
                <a:prstClr val="black"/>
              </a:solidFill>
            </a:endParaRPr>
          </a:p>
        </p:txBody>
      </p:sp>
    </p:spTree>
    <p:extLst>
      <p:ext uri="{BB962C8B-B14F-4D97-AF65-F5344CB8AC3E}">
        <p14:creationId xmlns:p14="http://schemas.microsoft.com/office/powerpoint/2010/main" val="3585670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01" y="341393"/>
            <a:ext cx="9144000" cy="707886"/>
          </a:xfrm>
          <a:prstGeom prst="rect">
            <a:avLst/>
          </a:prstGeom>
        </p:spPr>
        <p:txBody>
          <a:bodyPr wrap="square">
            <a:spAutoFit/>
          </a:bodyPr>
          <a:lstStyle/>
          <a:p>
            <a:pPr algn="ctr"/>
            <a:r>
              <a:rPr lang="fr-FR" sz="4000" u="sng" dirty="0" smtClean="0">
                <a:latin typeface="Lucida Calligraphy" panose="03010101010101010101" pitchFamily="66" charset="0"/>
                <a:ea typeface="Calibri"/>
                <a:cs typeface="Times New Roman"/>
              </a:rPr>
              <a:t>Résumé de l’œuvre </a:t>
            </a:r>
            <a:endParaRPr lang="fr-FR" sz="1200" u="sng" dirty="0">
              <a:latin typeface="Lucida Calligraphy" panose="03010101010101010101" pitchFamily="66" charset="0"/>
            </a:endParaRPr>
          </a:p>
        </p:txBody>
      </p:sp>
      <p:sp>
        <p:nvSpPr>
          <p:cNvPr id="3" name="Rectangle 2"/>
          <p:cNvSpPr/>
          <p:nvPr/>
        </p:nvSpPr>
        <p:spPr>
          <a:xfrm>
            <a:off x="31692" y="1484784"/>
            <a:ext cx="8988214" cy="4493538"/>
          </a:xfrm>
          <a:prstGeom prst="rect">
            <a:avLst/>
          </a:prstGeom>
        </p:spPr>
        <p:txBody>
          <a:bodyPr wrap="square">
            <a:spAutoFit/>
          </a:bodyPr>
          <a:lstStyle/>
          <a:p>
            <a:pPr algn="just"/>
            <a:r>
              <a:rPr lang="fr-FR" sz="2600" dirty="0" smtClean="0">
                <a:solidFill>
                  <a:prstClr val="black"/>
                </a:solidFill>
                <a:latin typeface="Book Antiqua" panose="02040602050305030304" pitchFamily="18" charset="0"/>
                <a:cs typeface="Times New Roman"/>
              </a:rPr>
              <a:t>Il s’agit d’une comédie mettant en scène un dialogue (une conversation filée) entre Einstein et un vagabond. </a:t>
            </a:r>
          </a:p>
          <a:p>
            <a:pPr algn="just"/>
            <a:r>
              <a:rPr lang="fr-FR" sz="2600" dirty="0" smtClean="0">
                <a:solidFill>
                  <a:prstClr val="black"/>
                </a:solidFill>
                <a:latin typeface="Book Antiqua" panose="02040602050305030304" pitchFamily="18" charset="0"/>
                <a:cs typeface="Times New Roman"/>
              </a:rPr>
              <a:t>Echangeant la première fois par un heureux hasard, ils se lient d’amitié et se mettent à aborder des questions existentielles sur l’homme et son rapport au monde. </a:t>
            </a:r>
          </a:p>
          <a:p>
            <a:pPr algn="just"/>
            <a:r>
              <a:rPr lang="fr-FR" sz="2600" dirty="0" smtClean="0">
                <a:solidFill>
                  <a:prstClr val="black"/>
                </a:solidFill>
                <a:latin typeface="Book Antiqua" panose="02040602050305030304" pitchFamily="18" charset="0"/>
                <a:cs typeface="Times New Roman"/>
              </a:rPr>
              <a:t>Entre rapidement en scène, un agent du FBI qui enquête sur Einstein afin de prouver qu’il s’agit d’un espion communiste infiltré dans des Etats-Unis en pleine « chasse aux sorcières ». Il fait pression sur le vagabond pour que ce dernier lui rapporte ses échanges avec Einstein qui pourraient étayer son dossier et prouver ses accusations. </a:t>
            </a:r>
            <a:endParaRPr lang="fr-FR" sz="2600" dirty="0">
              <a:latin typeface="Book Antiqua" panose="02040602050305030304" pitchFamily="18" charset="0"/>
            </a:endParaRPr>
          </a:p>
        </p:txBody>
      </p:sp>
    </p:spTree>
    <p:extLst>
      <p:ext uri="{BB962C8B-B14F-4D97-AF65-F5344CB8AC3E}">
        <p14:creationId xmlns:p14="http://schemas.microsoft.com/office/powerpoint/2010/main" val="1404232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058"/>
            <a:ext cx="4448735" cy="6378669"/>
          </a:xfrm>
          <a:prstGeom prst="rect">
            <a:avLst/>
          </a:prstGeom>
        </p:spPr>
        <p:txBody>
          <a:bodyPr wrap="square">
            <a:spAutoFit/>
          </a:bodyPr>
          <a:lstStyle/>
          <a:p>
            <a:pPr algn="ctr">
              <a:lnSpc>
                <a:spcPct val="115000"/>
              </a:lnSpc>
              <a:spcAft>
                <a:spcPts val="1000"/>
              </a:spcAft>
            </a:pPr>
            <a:r>
              <a:rPr lang="fr-FR" sz="2400" b="1" u="sng" dirty="0" smtClean="0">
                <a:solidFill>
                  <a:prstClr val="black"/>
                </a:solidFill>
                <a:latin typeface="Book Antiqua"/>
                <a:ea typeface="Calibri"/>
                <a:cs typeface="Times New Roman"/>
              </a:rPr>
              <a:t>Travail sur l’affiche:</a:t>
            </a:r>
          </a:p>
          <a:p>
            <a:pPr algn="ctr">
              <a:lnSpc>
                <a:spcPct val="115000"/>
              </a:lnSpc>
              <a:spcAft>
                <a:spcPts val="1000"/>
              </a:spcAft>
            </a:pPr>
            <a:endParaRPr lang="fr-FR" sz="2400" b="1" u="sng" dirty="0" smtClean="0">
              <a:solidFill>
                <a:prstClr val="black"/>
              </a:solidFill>
              <a:latin typeface="Book Antiqua"/>
              <a:ea typeface="Calibri"/>
              <a:cs typeface="Times New Roman"/>
            </a:endParaRPr>
          </a:p>
          <a:p>
            <a:pPr algn="just">
              <a:lnSpc>
                <a:spcPct val="115000"/>
              </a:lnSpc>
              <a:spcAft>
                <a:spcPts val="1000"/>
              </a:spcAft>
            </a:pPr>
            <a:r>
              <a:rPr lang="fr-FR" sz="2400" dirty="0" smtClean="0">
                <a:solidFill>
                  <a:prstClr val="black"/>
                </a:solidFill>
                <a:latin typeface="Book Antiqua"/>
                <a:ea typeface="Calibri"/>
                <a:cs typeface="Times New Roman"/>
              </a:rPr>
              <a:t>  - </a:t>
            </a:r>
            <a:r>
              <a:rPr lang="fr-FR" sz="2000" dirty="0" smtClean="0">
                <a:solidFill>
                  <a:prstClr val="black"/>
                </a:solidFill>
                <a:latin typeface="Book Antiqua"/>
                <a:ea typeface="Calibri"/>
                <a:cs typeface="Times New Roman"/>
              </a:rPr>
              <a:t>Comparaison avec la pièce de théâtre: quels sont les points communs?</a:t>
            </a:r>
          </a:p>
          <a:p>
            <a:pPr algn="just">
              <a:lnSpc>
                <a:spcPct val="115000"/>
              </a:lnSpc>
              <a:spcAft>
                <a:spcPts val="1000"/>
              </a:spcAft>
            </a:pPr>
            <a:endParaRPr lang="fr-FR" sz="2000" dirty="0" smtClean="0">
              <a:solidFill>
                <a:prstClr val="black"/>
              </a:solidFill>
              <a:latin typeface="Book Antiqua"/>
              <a:ea typeface="Calibri"/>
              <a:cs typeface="Times New Roman"/>
            </a:endParaRPr>
          </a:p>
          <a:p>
            <a:pPr algn="just">
              <a:lnSpc>
                <a:spcPct val="115000"/>
              </a:lnSpc>
              <a:spcAft>
                <a:spcPts val="1000"/>
              </a:spcAft>
            </a:pPr>
            <a:r>
              <a:rPr lang="fr-FR" sz="2000" dirty="0">
                <a:solidFill>
                  <a:prstClr val="black"/>
                </a:solidFill>
                <a:latin typeface="Book Antiqua"/>
                <a:ea typeface="Calibri"/>
                <a:cs typeface="Times New Roman"/>
              </a:rPr>
              <a:t> </a:t>
            </a:r>
            <a:r>
              <a:rPr lang="fr-FR" sz="2000" dirty="0" smtClean="0">
                <a:solidFill>
                  <a:prstClr val="black"/>
                </a:solidFill>
                <a:latin typeface="Book Antiqua"/>
                <a:ea typeface="Calibri"/>
                <a:cs typeface="Times New Roman"/>
              </a:rPr>
              <a:t> - Que laisse-t-elle supposer de la pièce de théâtre?</a:t>
            </a:r>
          </a:p>
          <a:p>
            <a:pPr algn="just">
              <a:lnSpc>
                <a:spcPct val="115000"/>
              </a:lnSpc>
              <a:spcAft>
                <a:spcPts val="1000"/>
              </a:spcAft>
            </a:pPr>
            <a:endParaRPr lang="fr-FR" sz="2000" dirty="0" smtClean="0">
              <a:solidFill>
                <a:prstClr val="black"/>
              </a:solidFill>
              <a:latin typeface="Book Antiqua"/>
              <a:ea typeface="Calibri"/>
              <a:cs typeface="Times New Roman"/>
            </a:endParaRPr>
          </a:p>
          <a:p>
            <a:pPr algn="just">
              <a:lnSpc>
                <a:spcPct val="115000"/>
              </a:lnSpc>
              <a:spcAft>
                <a:spcPts val="1000"/>
              </a:spcAft>
            </a:pPr>
            <a:r>
              <a:rPr lang="fr-FR" sz="2000" dirty="0">
                <a:solidFill>
                  <a:prstClr val="black"/>
                </a:solidFill>
                <a:latin typeface="Book Antiqua"/>
                <a:ea typeface="Calibri"/>
                <a:cs typeface="Times New Roman"/>
              </a:rPr>
              <a:t> </a:t>
            </a:r>
            <a:r>
              <a:rPr lang="fr-FR" sz="2000" dirty="0" smtClean="0">
                <a:solidFill>
                  <a:prstClr val="black"/>
                </a:solidFill>
                <a:latin typeface="Book Antiqua"/>
                <a:ea typeface="Calibri"/>
                <a:cs typeface="Times New Roman"/>
              </a:rPr>
              <a:t> - Comment sont présentés </a:t>
            </a:r>
            <a:r>
              <a:rPr lang="fr-FR" sz="2000" dirty="0">
                <a:solidFill>
                  <a:prstClr val="black"/>
                </a:solidFill>
                <a:latin typeface="Book Antiqua"/>
                <a:ea typeface="Calibri"/>
                <a:cs typeface="Times New Roman"/>
              </a:rPr>
              <a:t>l</a:t>
            </a:r>
            <a:r>
              <a:rPr lang="fr-FR" sz="2000" dirty="0" smtClean="0">
                <a:solidFill>
                  <a:prstClr val="black"/>
                </a:solidFill>
                <a:latin typeface="Book Antiqua"/>
                <a:ea typeface="Calibri"/>
                <a:cs typeface="Times New Roman"/>
              </a:rPr>
              <a:t>es personnages?</a:t>
            </a:r>
          </a:p>
          <a:p>
            <a:pPr algn="just">
              <a:lnSpc>
                <a:spcPct val="115000"/>
              </a:lnSpc>
              <a:spcAft>
                <a:spcPts val="1000"/>
              </a:spcAft>
            </a:pPr>
            <a:r>
              <a:rPr lang="fr-FR" sz="2000" dirty="0" smtClean="0">
                <a:solidFill>
                  <a:prstClr val="black"/>
                </a:solidFill>
                <a:latin typeface="Book Antiqua"/>
                <a:ea typeface="Calibri"/>
                <a:cs typeface="Times New Roman"/>
              </a:rPr>
              <a:t> </a:t>
            </a:r>
          </a:p>
          <a:p>
            <a:pPr algn="just">
              <a:lnSpc>
                <a:spcPct val="115000"/>
              </a:lnSpc>
              <a:spcAft>
                <a:spcPts val="1000"/>
              </a:spcAft>
            </a:pPr>
            <a:r>
              <a:rPr lang="fr-FR" sz="2000" dirty="0">
                <a:solidFill>
                  <a:prstClr val="black"/>
                </a:solidFill>
                <a:latin typeface="Book Antiqua"/>
                <a:ea typeface="Calibri"/>
                <a:cs typeface="Times New Roman"/>
              </a:rPr>
              <a:t> </a:t>
            </a:r>
            <a:r>
              <a:rPr lang="fr-FR" sz="2000" dirty="0" smtClean="0">
                <a:solidFill>
                  <a:prstClr val="black"/>
                </a:solidFill>
                <a:latin typeface="Book Antiqua"/>
                <a:ea typeface="Calibri"/>
                <a:cs typeface="Times New Roman"/>
              </a:rPr>
              <a:t> - Est-elle efficace?</a:t>
            </a:r>
          </a:p>
          <a:p>
            <a:pPr algn="just">
              <a:lnSpc>
                <a:spcPct val="115000"/>
              </a:lnSpc>
              <a:spcAft>
                <a:spcPts val="1000"/>
              </a:spcAft>
            </a:pPr>
            <a:endParaRPr lang="fr-FR" dirty="0">
              <a:solidFill>
                <a:prstClr val="black"/>
              </a:solidFill>
              <a:latin typeface="Book Antiqua"/>
              <a:ea typeface="Calibri"/>
              <a:cs typeface="Times New Roman"/>
            </a:endParaRPr>
          </a:p>
        </p:txBody>
      </p:sp>
      <p:pic>
        <p:nvPicPr>
          <p:cNvPr id="3" name="Picture 2" descr="http://files.offi.fr/evenement/51813/images/600/e7308bca6077f2b078e6a592ff7d9a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0"/>
            <a:ext cx="458876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606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626669"/>
          </a:xfrm>
          <a:prstGeom prst="rect">
            <a:avLst/>
          </a:prstGeom>
        </p:spPr>
        <p:txBody>
          <a:bodyPr wrap="square">
            <a:spAutoFit/>
          </a:bodyPr>
          <a:lstStyle/>
          <a:p>
            <a:pPr algn="just">
              <a:lnSpc>
                <a:spcPct val="115000"/>
              </a:lnSpc>
              <a:spcAft>
                <a:spcPts val="1000"/>
              </a:spcAft>
            </a:pPr>
            <a:endParaRPr lang="fr-FR" b="1" u="sng" dirty="0" smtClean="0">
              <a:solidFill>
                <a:prstClr val="black"/>
              </a:solidFill>
              <a:latin typeface="Book Antiqua"/>
              <a:ea typeface="Calibri"/>
              <a:cs typeface="Times New Roman"/>
            </a:endParaRPr>
          </a:p>
          <a:p>
            <a:pPr algn="ctr">
              <a:lnSpc>
                <a:spcPct val="115000"/>
              </a:lnSpc>
              <a:spcAft>
                <a:spcPts val="1000"/>
              </a:spcAft>
            </a:pPr>
            <a:r>
              <a:rPr lang="fr-FR" sz="2800" b="1" u="sng" dirty="0" smtClean="0">
                <a:solidFill>
                  <a:prstClr val="black"/>
                </a:solidFill>
                <a:latin typeface="Book Antiqua"/>
                <a:ea typeface="Calibri"/>
                <a:cs typeface="Times New Roman"/>
              </a:rPr>
              <a:t>Les </a:t>
            </a:r>
            <a:r>
              <a:rPr lang="fr-FR" sz="2800" b="1" u="sng" dirty="0">
                <a:solidFill>
                  <a:prstClr val="black"/>
                </a:solidFill>
                <a:latin typeface="Book Antiqua"/>
                <a:ea typeface="Calibri"/>
                <a:cs typeface="Times New Roman"/>
              </a:rPr>
              <a:t>techniques</a:t>
            </a:r>
            <a:r>
              <a:rPr lang="fr-FR" sz="2800" dirty="0">
                <a:solidFill>
                  <a:prstClr val="black"/>
                </a:solidFill>
                <a:latin typeface="Book Antiqua"/>
                <a:ea typeface="Calibri"/>
                <a:cs typeface="Times New Roman"/>
              </a:rPr>
              <a:t> </a:t>
            </a:r>
            <a:r>
              <a:rPr lang="fr-FR" sz="2800" dirty="0" smtClean="0">
                <a:solidFill>
                  <a:prstClr val="black"/>
                </a:solidFill>
                <a:latin typeface="Book Antiqua"/>
                <a:ea typeface="Calibri"/>
                <a:cs typeface="Times New Roman"/>
              </a:rPr>
              <a:t>:</a:t>
            </a:r>
          </a:p>
          <a:p>
            <a:pPr algn="just">
              <a:lnSpc>
                <a:spcPct val="115000"/>
              </a:lnSpc>
              <a:spcAft>
                <a:spcPts val="1000"/>
              </a:spcAft>
            </a:pPr>
            <a:endParaRPr lang="fr-FR" sz="2400" dirty="0">
              <a:solidFill>
                <a:prstClr val="black"/>
              </a:solidFill>
              <a:latin typeface="Book Antiqua"/>
              <a:ea typeface="Calibri"/>
              <a:cs typeface="Times New Roman"/>
            </a:endParaRPr>
          </a:p>
          <a:p>
            <a:pPr marL="342900" indent="-342900" algn="just">
              <a:lnSpc>
                <a:spcPct val="115000"/>
              </a:lnSpc>
              <a:spcAft>
                <a:spcPts val="1000"/>
              </a:spcAft>
              <a:buFont typeface="Wingdings" panose="05000000000000000000" pitchFamily="2" charset="2"/>
              <a:buChar char="Ø"/>
            </a:pPr>
            <a:r>
              <a:rPr lang="fr-FR" sz="2400" b="1" dirty="0">
                <a:solidFill>
                  <a:prstClr val="black"/>
                </a:solidFill>
                <a:latin typeface="Book Antiqua"/>
                <a:ea typeface="Calibri"/>
                <a:cs typeface="Times New Roman"/>
              </a:rPr>
              <a:t>Mariage </a:t>
            </a:r>
            <a:r>
              <a:rPr lang="fr-FR" sz="2400" b="1" dirty="0" smtClean="0">
                <a:solidFill>
                  <a:prstClr val="black"/>
                </a:solidFill>
                <a:latin typeface="Book Antiqua"/>
                <a:ea typeface="Calibri"/>
                <a:cs typeface="Times New Roman"/>
              </a:rPr>
              <a:t>des techniques classiques </a:t>
            </a:r>
            <a:r>
              <a:rPr lang="fr-FR" sz="2400" dirty="0" smtClean="0">
                <a:solidFill>
                  <a:prstClr val="black"/>
                </a:solidFill>
                <a:latin typeface="Book Antiqua"/>
                <a:ea typeface="Calibri"/>
                <a:cs typeface="Times New Roman"/>
              </a:rPr>
              <a:t>(cabane </a:t>
            </a:r>
            <a:r>
              <a:rPr lang="fr-FR" sz="2400" dirty="0">
                <a:solidFill>
                  <a:prstClr val="black"/>
                </a:solidFill>
                <a:latin typeface="Book Antiqua"/>
                <a:ea typeface="Calibri"/>
                <a:cs typeface="Times New Roman"/>
              </a:rPr>
              <a:t>en bois, des touffes de </a:t>
            </a:r>
            <a:r>
              <a:rPr lang="fr-FR" sz="2400" dirty="0" smtClean="0">
                <a:solidFill>
                  <a:prstClr val="black"/>
                </a:solidFill>
                <a:latin typeface="Book Antiqua"/>
                <a:ea typeface="Calibri"/>
                <a:cs typeface="Times New Roman"/>
              </a:rPr>
              <a:t>roseaux) </a:t>
            </a:r>
            <a:r>
              <a:rPr lang="fr-FR" sz="2400" b="1" dirty="0" smtClean="0">
                <a:solidFill>
                  <a:prstClr val="black"/>
                </a:solidFill>
                <a:latin typeface="Book Antiqua"/>
                <a:ea typeface="Calibri"/>
                <a:cs typeface="Times New Roman"/>
              </a:rPr>
              <a:t>et </a:t>
            </a:r>
            <a:r>
              <a:rPr lang="fr-FR" sz="2400" b="1" dirty="0">
                <a:solidFill>
                  <a:prstClr val="black"/>
                </a:solidFill>
                <a:latin typeface="Book Antiqua"/>
                <a:ea typeface="Calibri"/>
                <a:cs typeface="Times New Roman"/>
              </a:rPr>
              <a:t>moyens modernes </a:t>
            </a:r>
            <a:r>
              <a:rPr lang="fr-FR" sz="2400" dirty="0" smtClean="0">
                <a:solidFill>
                  <a:prstClr val="black"/>
                </a:solidFill>
                <a:latin typeface="Book Antiqua"/>
                <a:ea typeface="Calibri"/>
                <a:cs typeface="Times New Roman"/>
              </a:rPr>
              <a:t>(usage de </a:t>
            </a:r>
            <a:r>
              <a:rPr lang="fr-FR" sz="2400" dirty="0">
                <a:solidFill>
                  <a:prstClr val="black"/>
                </a:solidFill>
                <a:latin typeface="Book Antiqua"/>
                <a:ea typeface="Calibri"/>
                <a:cs typeface="Times New Roman"/>
              </a:rPr>
              <a:t>la vidéo donnant de l'espace et de la profondeur ainsi qu'une bande </a:t>
            </a:r>
            <a:r>
              <a:rPr lang="fr-FR" sz="2400" dirty="0" smtClean="0">
                <a:solidFill>
                  <a:prstClr val="black"/>
                </a:solidFill>
                <a:latin typeface="Book Antiqua"/>
                <a:ea typeface="Calibri"/>
                <a:cs typeface="Times New Roman"/>
              </a:rPr>
              <a:t>son) </a:t>
            </a:r>
          </a:p>
          <a:p>
            <a:pPr algn="just">
              <a:lnSpc>
                <a:spcPct val="115000"/>
              </a:lnSpc>
              <a:spcAft>
                <a:spcPts val="1000"/>
              </a:spcAft>
            </a:pPr>
            <a:r>
              <a:rPr lang="fr-FR" sz="2400" b="1" dirty="0" smtClean="0">
                <a:solidFill>
                  <a:prstClr val="black"/>
                </a:solidFill>
                <a:latin typeface="Book Antiqua"/>
                <a:ea typeface="Calibri"/>
                <a:cs typeface="Times New Roman"/>
              </a:rPr>
              <a:t> </a:t>
            </a:r>
            <a:r>
              <a:rPr lang="fr-FR" sz="2400" dirty="0" smtClean="0">
                <a:solidFill>
                  <a:prstClr val="black"/>
                </a:solidFill>
                <a:latin typeface="Book Antiqua"/>
                <a:ea typeface="Calibri"/>
                <a:cs typeface="Times New Roman"/>
              </a:rPr>
              <a:t>=&gt; un </a:t>
            </a:r>
            <a:r>
              <a:rPr lang="fr-FR" sz="2400" dirty="0">
                <a:solidFill>
                  <a:prstClr val="black"/>
                </a:solidFill>
                <a:latin typeface="Book Antiqua"/>
                <a:ea typeface="Calibri"/>
                <a:cs typeface="Times New Roman"/>
              </a:rPr>
              <a:t>ton quasi </a:t>
            </a:r>
            <a:r>
              <a:rPr lang="fr-FR" sz="2400" dirty="0" smtClean="0">
                <a:solidFill>
                  <a:prstClr val="black"/>
                </a:solidFill>
                <a:latin typeface="Book Antiqua"/>
                <a:ea typeface="Calibri"/>
                <a:cs typeface="Times New Roman"/>
              </a:rPr>
              <a:t>cinématographique?</a:t>
            </a:r>
          </a:p>
          <a:p>
            <a:pPr algn="just">
              <a:lnSpc>
                <a:spcPct val="115000"/>
              </a:lnSpc>
              <a:spcAft>
                <a:spcPts val="1000"/>
              </a:spcAft>
            </a:pPr>
            <a:endParaRPr lang="fr-FR" sz="2400" dirty="0">
              <a:solidFill>
                <a:prstClr val="black"/>
              </a:solidFill>
              <a:latin typeface="Book Antiqua"/>
              <a:ea typeface="Calibri"/>
              <a:cs typeface="Times New Roman"/>
            </a:endParaRPr>
          </a:p>
          <a:p>
            <a:pPr marL="342900" indent="-342900" algn="just">
              <a:lnSpc>
                <a:spcPct val="115000"/>
              </a:lnSpc>
              <a:spcAft>
                <a:spcPts val="1000"/>
              </a:spcAft>
              <a:buFont typeface="Wingdings" panose="05000000000000000000" pitchFamily="2" charset="2"/>
              <a:buChar char="Ø"/>
            </a:pPr>
            <a:r>
              <a:rPr lang="fr-FR" sz="2400" b="1" dirty="0" smtClean="0">
                <a:solidFill>
                  <a:prstClr val="black"/>
                </a:solidFill>
                <a:latin typeface="Book Antiqua"/>
                <a:ea typeface="Calibri"/>
                <a:cs typeface="Times New Roman"/>
              </a:rPr>
              <a:t>S’arrêter sur la séquence </a:t>
            </a:r>
            <a:r>
              <a:rPr lang="fr-FR" sz="2400" b="1" dirty="0">
                <a:solidFill>
                  <a:prstClr val="black"/>
                </a:solidFill>
                <a:latin typeface="Book Antiqua"/>
                <a:ea typeface="Calibri"/>
                <a:cs typeface="Times New Roman"/>
              </a:rPr>
              <a:t>suggérant Hiroshima </a:t>
            </a:r>
          </a:p>
          <a:p>
            <a:pPr algn="just">
              <a:lnSpc>
                <a:spcPct val="115000"/>
              </a:lnSpc>
              <a:spcAft>
                <a:spcPts val="1000"/>
              </a:spcAft>
            </a:pPr>
            <a:r>
              <a:rPr lang="fr-FR" sz="2400" dirty="0" smtClean="0">
                <a:solidFill>
                  <a:prstClr val="black"/>
                </a:solidFill>
                <a:latin typeface="Book Antiqua"/>
                <a:ea typeface="Calibri"/>
                <a:cs typeface="Times New Roman"/>
              </a:rPr>
              <a:t>  =&gt; le </a:t>
            </a:r>
            <a:r>
              <a:rPr lang="fr-FR" sz="2400" dirty="0">
                <a:solidFill>
                  <a:prstClr val="black"/>
                </a:solidFill>
                <a:latin typeface="Book Antiqua"/>
                <a:ea typeface="Calibri"/>
                <a:cs typeface="Times New Roman"/>
              </a:rPr>
              <a:t>sublime et l’émotion sont-ils mis en valeur par la mise en scène</a:t>
            </a:r>
            <a:r>
              <a:rPr lang="fr-FR" sz="2400" dirty="0" smtClean="0">
                <a:solidFill>
                  <a:prstClr val="black"/>
                </a:solidFill>
                <a:latin typeface="Book Antiqua"/>
                <a:ea typeface="Calibri"/>
                <a:cs typeface="Times New Roman"/>
              </a:rPr>
              <a:t>?</a:t>
            </a:r>
            <a:endParaRPr lang="fr-FR" sz="2400" dirty="0">
              <a:solidFill>
                <a:prstClr val="black"/>
              </a:solidFill>
              <a:latin typeface="Book Antiqua"/>
              <a:ea typeface="Calibri"/>
              <a:cs typeface="Times New Roman"/>
            </a:endParaRPr>
          </a:p>
        </p:txBody>
      </p:sp>
    </p:spTree>
    <p:extLst>
      <p:ext uri="{BB962C8B-B14F-4D97-AF65-F5344CB8AC3E}">
        <p14:creationId xmlns:p14="http://schemas.microsoft.com/office/powerpoint/2010/main" val="26268811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 y="1"/>
            <a:ext cx="9144000" cy="6733125"/>
          </a:xfrm>
          <a:prstGeom prst="rect">
            <a:avLst/>
          </a:prstGeom>
        </p:spPr>
        <p:txBody>
          <a:bodyPr wrap="square">
            <a:spAutoFit/>
          </a:bodyPr>
          <a:lstStyle/>
          <a:p>
            <a:pPr algn="ctr">
              <a:lnSpc>
                <a:spcPct val="115000"/>
              </a:lnSpc>
              <a:spcAft>
                <a:spcPts val="1000"/>
              </a:spcAft>
            </a:pPr>
            <a:r>
              <a:rPr lang="fr-FR" sz="2400" b="1" u="sng" dirty="0">
                <a:solidFill>
                  <a:prstClr val="black"/>
                </a:solidFill>
                <a:latin typeface="Book Antiqua"/>
                <a:ea typeface="Calibri"/>
                <a:cs typeface="Times New Roman"/>
              </a:rPr>
              <a:t>Le jeu des </a:t>
            </a:r>
            <a:r>
              <a:rPr lang="fr-FR" sz="2400" b="1" u="sng" dirty="0" smtClean="0">
                <a:solidFill>
                  <a:prstClr val="black"/>
                </a:solidFill>
                <a:latin typeface="Book Antiqua"/>
                <a:ea typeface="Calibri"/>
                <a:cs typeface="Times New Roman"/>
              </a:rPr>
              <a:t>acteurs</a:t>
            </a:r>
            <a:endParaRPr lang="fr-FR" sz="2400" dirty="0">
              <a:solidFill>
                <a:prstClr val="black"/>
              </a:solidFill>
              <a:latin typeface="Book Antiqua"/>
              <a:ea typeface="Calibri"/>
              <a:cs typeface="Times New Roman"/>
            </a:endParaRPr>
          </a:p>
          <a:p>
            <a:pPr marL="285750" indent="-285750" algn="just">
              <a:lnSpc>
                <a:spcPct val="115000"/>
              </a:lnSpc>
              <a:buFont typeface="Wingdings" panose="05000000000000000000" pitchFamily="2" charset="2"/>
              <a:buChar char="Ø"/>
            </a:pPr>
            <a:r>
              <a:rPr lang="fr-FR" sz="2400" b="1" dirty="0">
                <a:solidFill>
                  <a:prstClr val="black"/>
                </a:solidFill>
                <a:latin typeface="Book Antiqua"/>
                <a:ea typeface="Calibri"/>
                <a:cs typeface="Times New Roman"/>
              </a:rPr>
              <a:t>Jean-Claude Dreyfus</a:t>
            </a:r>
            <a:r>
              <a:rPr lang="fr-FR" sz="2400" dirty="0">
                <a:solidFill>
                  <a:prstClr val="black"/>
                </a:solidFill>
                <a:latin typeface="Book Antiqua"/>
                <a:ea typeface="Calibri"/>
                <a:cs typeface="Times New Roman"/>
              </a:rPr>
              <a:t> dans le rôle du </a:t>
            </a:r>
            <a:r>
              <a:rPr lang="fr-FR" sz="2400" dirty="0" smtClean="0">
                <a:solidFill>
                  <a:prstClr val="black"/>
                </a:solidFill>
                <a:latin typeface="Book Antiqua"/>
                <a:ea typeface="Calibri"/>
                <a:cs typeface="Times New Roman"/>
              </a:rPr>
              <a:t>vagabond.</a:t>
            </a:r>
          </a:p>
          <a:p>
            <a:pPr algn="just">
              <a:lnSpc>
                <a:spcPct val="115000"/>
              </a:lnSpc>
            </a:pPr>
            <a:r>
              <a:rPr lang="fr-FR" sz="2400" u="sng" dirty="0" smtClean="0">
                <a:solidFill>
                  <a:prstClr val="black"/>
                </a:solidFill>
                <a:latin typeface="Book Antiqua"/>
                <a:ea typeface="Calibri"/>
                <a:cs typeface="Times New Roman"/>
              </a:rPr>
              <a:t>Le choix de l’acteur</a:t>
            </a:r>
            <a:r>
              <a:rPr lang="fr-FR" sz="2400" dirty="0" smtClean="0">
                <a:solidFill>
                  <a:prstClr val="black"/>
                </a:solidFill>
                <a:latin typeface="Book Antiqua"/>
                <a:ea typeface="Calibri"/>
                <a:cs typeface="Times New Roman"/>
              </a:rPr>
              <a:t>: </a:t>
            </a:r>
            <a:endParaRPr lang="fr-FR" sz="2400" dirty="0">
              <a:solidFill>
                <a:prstClr val="black"/>
              </a:solidFill>
              <a:latin typeface="Book Antiqua"/>
              <a:ea typeface="Calibri"/>
              <a:cs typeface="Times New Roman"/>
            </a:endParaRPr>
          </a:p>
          <a:p>
            <a:pPr algn="just">
              <a:lnSpc>
                <a:spcPct val="115000"/>
              </a:lnSpc>
            </a:pPr>
            <a:r>
              <a:rPr lang="fr-FR" sz="2200" i="1" dirty="0" smtClean="0">
                <a:solidFill>
                  <a:prstClr val="black"/>
                </a:solidFill>
                <a:latin typeface="Book Antiqua"/>
                <a:ea typeface="Calibri"/>
                <a:cs typeface="Times New Roman"/>
              </a:rPr>
              <a:t>Le choix de cet acteur à la forte stature est-il adapté au personnage incarné?</a:t>
            </a:r>
          </a:p>
          <a:p>
            <a:pPr algn="just">
              <a:lnSpc>
                <a:spcPct val="115000"/>
              </a:lnSpc>
            </a:pPr>
            <a:r>
              <a:rPr lang="fr-FR" sz="2400" u="sng" dirty="0" smtClean="0">
                <a:solidFill>
                  <a:prstClr val="black"/>
                </a:solidFill>
                <a:latin typeface="Book Antiqua"/>
                <a:ea typeface="Calibri"/>
                <a:cs typeface="Times New Roman"/>
              </a:rPr>
              <a:t>Son jeu </a:t>
            </a:r>
            <a:r>
              <a:rPr lang="fr-FR" sz="2400" dirty="0" smtClean="0">
                <a:solidFill>
                  <a:prstClr val="black"/>
                </a:solidFill>
                <a:latin typeface="Book Antiqua"/>
                <a:ea typeface="Calibri"/>
                <a:cs typeface="Times New Roman"/>
              </a:rPr>
              <a:t>:</a:t>
            </a:r>
          </a:p>
          <a:p>
            <a:pPr algn="just">
              <a:lnSpc>
                <a:spcPct val="115000"/>
              </a:lnSpc>
            </a:pPr>
            <a:r>
              <a:rPr lang="fr-FR" sz="2200" i="1" dirty="0" smtClean="0">
                <a:solidFill>
                  <a:prstClr val="black"/>
                </a:solidFill>
                <a:latin typeface="Book Antiqua"/>
                <a:ea typeface="Calibri"/>
                <a:cs typeface="Times New Roman"/>
              </a:rPr>
              <a:t>Le vagabond est attachant</a:t>
            </a:r>
            <a:r>
              <a:rPr lang="fr-FR" sz="2200" i="1" dirty="0">
                <a:solidFill>
                  <a:prstClr val="black"/>
                </a:solidFill>
                <a:latin typeface="Book Antiqua"/>
                <a:ea typeface="Calibri"/>
                <a:cs typeface="Times New Roman"/>
              </a:rPr>
              <a:t>, un peu bouffon, bourru, libre. </a:t>
            </a:r>
            <a:r>
              <a:rPr lang="fr-FR" sz="2200" i="1" dirty="0" smtClean="0">
                <a:solidFill>
                  <a:prstClr val="black"/>
                </a:solidFill>
                <a:latin typeface="Book Antiqua"/>
                <a:ea typeface="Calibri"/>
                <a:cs typeface="Times New Roman"/>
              </a:rPr>
              <a:t>Retrouve-t-on ces aspects de sa personnalité dans son jeu? N’est-ce pas sur joué au risque de le rendre ridicule voire absurde? Arrive-t-il comme le vagabond à faire sourire, rire et émouvoir?</a:t>
            </a:r>
          </a:p>
          <a:p>
            <a:pPr algn="just">
              <a:lnSpc>
                <a:spcPct val="115000"/>
              </a:lnSpc>
            </a:pPr>
            <a:endParaRPr lang="fr-FR" sz="1400" dirty="0" smtClean="0">
              <a:solidFill>
                <a:prstClr val="black"/>
              </a:solidFill>
              <a:latin typeface="Book Antiqua"/>
              <a:ea typeface="Calibri"/>
              <a:cs typeface="Times New Roman"/>
            </a:endParaRPr>
          </a:p>
          <a:p>
            <a:pPr marL="285750" indent="-285750" algn="just">
              <a:lnSpc>
                <a:spcPct val="115000"/>
              </a:lnSpc>
              <a:buFont typeface="Wingdings" panose="05000000000000000000" pitchFamily="2" charset="2"/>
              <a:buChar char="Ø"/>
            </a:pPr>
            <a:r>
              <a:rPr lang="fr-FR" sz="2400" b="1" dirty="0" smtClean="0">
                <a:solidFill>
                  <a:prstClr val="black"/>
                </a:solidFill>
                <a:latin typeface="Book Antiqua"/>
                <a:ea typeface="Calibri"/>
                <a:cs typeface="Times New Roman"/>
              </a:rPr>
              <a:t>Francis </a:t>
            </a:r>
            <a:r>
              <a:rPr lang="fr-FR" sz="2400" b="1" dirty="0" err="1">
                <a:solidFill>
                  <a:prstClr val="black"/>
                </a:solidFill>
                <a:latin typeface="Book Antiqua"/>
                <a:ea typeface="Calibri"/>
                <a:cs typeface="Times New Roman"/>
              </a:rPr>
              <a:t>Huster</a:t>
            </a:r>
            <a:r>
              <a:rPr lang="fr-FR" sz="2400" dirty="0">
                <a:solidFill>
                  <a:prstClr val="black"/>
                </a:solidFill>
                <a:latin typeface="Book Antiqua"/>
                <a:ea typeface="Calibri"/>
                <a:cs typeface="Times New Roman"/>
              </a:rPr>
              <a:t> endosse le costume </a:t>
            </a:r>
            <a:r>
              <a:rPr lang="fr-FR" sz="2400" dirty="0" smtClean="0">
                <a:solidFill>
                  <a:prstClr val="black"/>
                </a:solidFill>
                <a:latin typeface="Book Antiqua"/>
                <a:ea typeface="Calibri"/>
                <a:cs typeface="Times New Roman"/>
              </a:rPr>
              <a:t>d'Einstein.</a:t>
            </a:r>
          </a:p>
          <a:p>
            <a:pPr algn="just">
              <a:lnSpc>
                <a:spcPct val="115000"/>
              </a:lnSpc>
            </a:pPr>
            <a:r>
              <a:rPr lang="fr-FR" sz="2400" u="sng" dirty="0" smtClean="0">
                <a:solidFill>
                  <a:prstClr val="black"/>
                </a:solidFill>
                <a:latin typeface="Book Antiqua"/>
                <a:ea typeface="Calibri"/>
                <a:cs typeface="Times New Roman"/>
              </a:rPr>
              <a:t>Le choix de l’acteur</a:t>
            </a:r>
            <a:r>
              <a:rPr lang="fr-FR" sz="2400" dirty="0" smtClean="0">
                <a:solidFill>
                  <a:prstClr val="black"/>
                </a:solidFill>
                <a:latin typeface="Book Antiqua"/>
                <a:ea typeface="Calibri"/>
                <a:cs typeface="Times New Roman"/>
              </a:rPr>
              <a:t>: même procédure de questionnement des élèves. </a:t>
            </a:r>
          </a:p>
          <a:p>
            <a:pPr algn="just">
              <a:lnSpc>
                <a:spcPct val="115000"/>
              </a:lnSpc>
            </a:pPr>
            <a:r>
              <a:rPr lang="fr-FR" sz="2400" u="sng" dirty="0" smtClean="0">
                <a:solidFill>
                  <a:prstClr val="black"/>
                </a:solidFill>
                <a:latin typeface="Book Antiqua"/>
                <a:ea typeface="Calibri"/>
                <a:cs typeface="Times New Roman"/>
              </a:rPr>
              <a:t>Questionner l’affiche</a:t>
            </a:r>
            <a:r>
              <a:rPr lang="fr-FR" sz="2400" dirty="0" smtClean="0">
                <a:solidFill>
                  <a:prstClr val="black"/>
                </a:solidFill>
                <a:latin typeface="Book Antiqua"/>
                <a:ea typeface="Calibri"/>
                <a:cs typeface="Times New Roman"/>
              </a:rPr>
              <a:t> sur ce qu’elle laisse </a:t>
            </a:r>
            <a:r>
              <a:rPr lang="fr-FR" sz="2400" dirty="0">
                <a:solidFill>
                  <a:prstClr val="black"/>
                </a:solidFill>
                <a:latin typeface="Book Antiqua"/>
                <a:ea typeface="Calibri"/>
                <a:cs typeface="Times New Roman"/>
              </a:rPr>
              <a:t>supposer </a:t>
            </a:r>
            <a:r>
              <a:rPr lang="fr-FR" sz="2400" dirty="0" smtClean="0">
                <a:solidFill>
                  <a:prstClr val="black"/>
                </a:solidFill>
                <a:latin typeface="Book Antiqua"/>
                <a:ea typeface="Calibri"/>
                <a:cs typeface="Times New Roman"/>
              </a:rPr>
              <a:t>sur son rôle.</a:t>
            </a:r>
          </a:p>
          <a:p>
            <a:pPr algn="just">
              <a:lnSpc>
                <a:spcPct val="115000"/>
              </a:lnSpc>
            </a:pPr>
            <a:r>
              <a:rPr lang="fr-FR" sz="2400" u="sng" dirty="0" smtClean="0">
                <a:solidFill>
                  <a:prstClr val="black"/>
                </a:solidFill>
                <a:latin typeface="Book Antiqua"/>
                <a:ea typeface="Calibri"/>
                <a:cs typeface="Times New Roman"/>
              </a:rPr>
              <a:t>Son jeu</a:t>
            </a:r>
            <a:r>
              <a:rPr lang="fr-FR" sz="2400" dirty="0" smtClean="0">
                <a:solidFill>
                  <a:prstClr val="black"/>
                </a:solidFill>
                <a:latin typeface="Book Antiqua"/>
                <a:ea typeface="Calibri"/>
                <a:cs typeface="Times New Roman"/>
              </a:rPr>
              <a:t>: </a:t>
            </a:r>
            <a:r>
              <a:rPr lang="fr-FR" sz="2200" i="1" dirty="0" smtClean="0">
                <a:solidFill>
                  <a:prstClr val="black"/>
                </a:solidFill>
                <a:latin typeface="Book Antiqua"/>
                <a:ea typeface="Calibri"/>
                <a:cs typeface="Times New Roman"/>
              </a:rPr>
              <a:t>arrive-t-il à rendre la subtilité et la sobriété du vagabond en proie aux doutes </a:t>
            </a:r>
            <a:r>
              <a:rPr lang="fr-FR" sz="2200" i="1" dirty="0">
                <a:solidFill>
                  <a:prstClr val="black"/>
                </a:solidFill>
                <a:latin typeface="Book Antiqua"/>
                <a:ea typeface="Calibri"/>
                <a:cs typeface="Times New Roman"/>
              </a:rPr>
              <a:t>et </a:t>
            </a:r>
            <a:r>
              <a:rPr lang="fr-FR" sz="2200" i="1" dirty="0" smtClean="0">
                <a:solidFill>
                  <a:prstClr val="black"/>
                </a:solidFill>
                <a:latin typeface="Book Antiqua"/>
                <a:ea typeface="Calibri"/>
                <a:cs typeface="Times New Roman"/>
              </a:rPr>
              <a:t>aux remords</a:t>
            </a:r>
            <a:r>
              <a:rPr lang="fr-FR" sz="2200" i="1" dirty="0">
                <a:solidFill>
                  <a:prstClr val="black"/>
                </a:solidFill>
                <a:latin typeface="Book Antiqua"/>
                <a:ea typeface="Calibri"/>
                <a:cs typeface="Times New Roman"/>
              </a:rPr>
              <a:t>?</a:t>
            </a:r>
          </a:p>
        </p:txBody>
      </p:sp>
    </p:spTree>
    <p:extLst>
      <p:ext uri="{BB962C8B-B14F-4D97-AF65-F5344CB8AC3E}">
        <p14:creationId xmlns:p14="http://schemas.microsoft.com/office/powerpoint/2010/main" val="1030779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0" y="260648"/>
            <a:ext cx="9140552" cy="5427640"/>
          </a:xfrm>
          <a:prstGeom prst="rect">
            <a:avLst/>
          </a:prstGeom>
        </p:spPr>
        <p:txBody>
          <a:bodyPr wrap="square">
            <a:spAutoFit/>
          </a:bodyPr>
          <a:lstStyle/>
          <a:p>
            <a:pPr marL="342900" indent="-342900" algn="just">
              <a:lnSpc>
                <a:spcPct val="115000"/>
              </a:lnSpc>
              <a:spcAft>
                <a:spcPts val="1000"/>
              </a:spcAft>
              <a:buFont typeface="Wingdings" panose="05000000000000000000" pitchFamily="2" charset="2"/>
              <a:buChar char="Ø"/>
            </a:pPr>
            <a:r>
              <a:rPr lang="fr-FR" sz="2400" b="1" dirty="0" smtClean="0">
                <a:solidFill>
                  <a:prstClr val="black"/>
                </a:solidFill>
                <a:latin typeface="Book Antiqua"/>
                <a:ea typeface="Calibri"/>
                <a:cs typeface="Times New Roman"/>
              </a:rPr>
              <a:t>Le troisième </a:t>
            </a:r>
            <a:r>
              <a:rPr lang="fr-FR" sz="2400" b="1" dirty="0">
                <a:solidFill>
                  <a:prstClr val="black"/>
                </a:solidFill>
                <a:latin typeface="Book Antiqua"/>
                <a:ea typeface="Calibri"/>
                <a:cs typeface="Times New Roman"/>
              </a:rPr>
              <a:t>personnage </a:t>
            </a:r>
            <a:r>
              <a:rPr lang="fr-FR" sz="2400" b="1" dirty="0" smtClean="0">
                <a:solidFill>
                  <a:prstClr val="black"/>
                </a:solidFill>
                <a:latin typeface="Book Antiqua"/>
                <a:ea typeface="Calibri"/>
                <a:cs typeface="Times New Roman"/>
              </a:rPr>
              <a:t>: l’agent du FBI</a:t>
            </a:r>
          </a:p>
          <a:p>
            <a:pPr algn="just">
              <a:lnSpc>
                <a:spcPct val="115000"/>
              </a:lnSpc>
              <a:spcAft>
                <a:spcPts val="1000"/>
              </a:spcAft>
            </a:pPr>
            <a:r>
              <a:rPr lang="fr-FR" sz="2400" u="sng" dirty="0" smtClean="0">
                <a:solidFill>
                  <a:prstClr val="black"/>
                </a:solidFill>
                <a:latin typeface="Book Antiqua"/>
                <a:ea typeface="Calibri"/>
                <a:cs typeface="Times New Roman"/>
              </a:rPr>
              <a:t>Même questionnement sur le choix et le jeu de l’acteur</a:t>
            </a:r>
            <a:r>
              <a:rPr lang="fr-FR" sz="2400" dirty="0" smtClean="0">
                <a:solidFill>
                  <a:prstClr val="black"/>
                </a:solidFill>
                <a:latin typeface="Book Antiqua"/>
                <a:ea typeface="Calibri"/>
                <a:cs typeface="Times New Roman"/>
              </a:rPr>
              <a:t> Dan </a:t>
            </a:r>
            <a:r>
              <a:rPr lang="fr-FR" sz="2400" dirty="0" err="1" smtClean="0">
                <a:solidFill>
                  <a:prstClr val="black"/>
                </a:solidFill>
                <a:latin typeface="Book Antiqua"/>
                <a:ea typeface="Calibri"/>
                <a:cs typeface="Times New Roman"/>
              </a:rPr>
              <a:t>Herszberg</a:t>
            </a:r>
            <a:r>
              <a:rPr lang="fr-FR" sz="2400" dirty="0" smtClean="0">
                <a:solidFill>
                  <a:prstClr val="black"/>
                </a:solidFill>
                <a:latin typeface="Book Antiqua"/>
                <a:ea typeface="Calibri"/>
                <a:cs typeface="Times New Roman"/>
              </a:rPr>
              <a:t>.</a:t>
            </a:r>
          </a:p>
          <a:p>
            <a:pPr algn="just">
              <a:lnSpc>
                <a:spcPct val="115000"/>
              </a:lnSpc>
              <a:spcAft>
                <a:spcPts val="1000"/>
              </a:spcAft>
            </a:pPr>
            <a:r>
              <a:rPr lang="fr-FR" sz="2200" i="1" dirty="0" smtClean="0">
                <a:solidFill>
                  <a:prstClr val="black"/>
                </a:solidFill>
                <a:latin typeface="Book Antiqua"/>
                <a:ea typeface="Calibri"/>
                <a:cs typeface="Times New Roman"/>
              </a:rPr>
              <a:t>  =&gt; Arrive-t-il à s’imposer face aux deux autres comédiens très connus?</a:t>
            </a:r>
          </a:p>
          <a:p>
            <a:pPr algn="just">
              <a:lnSpc>
                <a:spcPct val="115000"/>
              </a:lnSpc>
              <a:spcAft>
                <a:spcPts val="1000"/>
              </a:spcAft>
            </a:pPr>
            <a:endParaRPr lang="fr-FR" sz="2400" dirty="0" smtClean="0">
              <a:solidFill>
                <a:prstClr val="black"/>
              </a:solidFill>
              <a:latin typeface="Book Antiqua"/>
              <a:ea typeface="Calibri"/>
              <a:cs typeface="Times New Roman"/>
            </a:endParaRPr>
          </a:p>
          <a:p>
            <a:pPr algn="just">
              <a:lnSpc>
                <a:spcPct val="115000"/>
              </a:lnSpc>
              <a:spcAft>
                <a:spcPts val="1000"/>
              </a:spcAft>
            </a:pPr>
            <a:r>
              <a:rPr lang="fr-FR" sz="2400" u="sng" dirty="0" smtClean="0">
                <a:solidFill>
                  <a:prstClr val="black"/>
                </a:solidFill>
                <a:latin typeface="Book Antiqua"/>
                <a:ea typeface="Calibri"/>
                <a:cs typeface="Times New Roman"/>
              </a:rPr>
              <a:t>Attention cependant, il n’apparaît que de </a:t>
            </a:r>
            <a:r>
              <a:rPr lang="fr-FR" sz="2400" u="sng" dirty="0">
                <a:solidFill>
                  <a:prstClr val="black"/>
                </a:solidFill>
                <a:latin typeface="Book Antiqua"/>
                <a:ea typeface="Calibri"/>
                <a:cs typeface="Times New Roman"/>
              </a:rPr>
              <a:t>temps à </a:t>
            </a:r>
            <a:r>
              <a:rPr lang="fr-FR" sz="2400" u="sng" dirty="0" smtClean="0">
                <a:solidFill>
                  <a:prstClr val="black"/>
                </a:solidFill>
                <a:latin typeface="Book Antiqua"/>
                <a:ea typeface="Calibri"/>
                <a:cs typeface="Times New Roman"/>
              </a:rPr>
              <a:t>autre, c’est un personnage épisodique</a:t>
            </a:r>
            <a:r>
              <a:rPr lang="fr-FR" sz="2400" dirty="0" smtClean="0">
                <a:solidFill>
                  <a:prstClr val="black"/>
                </a:solidFill>
                <a:latin typeface="Book Antiqua"/>
                <a:ea typeface="Calibri"/>
                <a:cs typeface="Times New Roman"/>
              </a:rPr>
              <a:t>.</a:t>
            </a:r>
          </a:p>
          <a:p>
            <a:pPr algn="just">
              <a:lnSpc>
                <a:spcPct val="115000"/>
              </a:lnSpc>
              <a:spcAft>
                <a:spcPts val="1000"/>
              </a:spcAft>
            </a:pPr>
            <a:r>
              <a:rPr lang="fr-FR" sz="2400" dirty="0" smtClean="0">
                <a:solidFill>
                  <a:prstClr val="black"/>
                </a:solidFill>
                <a:latin typeface="Book Antiqua"/>
                <a:ea typeface="Calibri"/>
                <a:cs typeface="Times New Roman"/>
              </a:rPr>
              <a:t>Questionner donc son rôle qui est celui d’une toile de fond. Est-il efficace?</a:t>
            </a:r>
          </a:p>
          <a:p>
            <a:pPr algn="just">
              <a:lnSpc>
                <a:spcPct val="115000"/>
              </a:lnSpc>
              <a:spcAft>
                <a:spcPts val="1000"/>
              </a:spcAft>
            </a:pPr>
            <a:r>
              <a:rPr lang="fr-FR" sz="2200" i="1" dirty="0">
                <a:solidFill>
                  <a:prstClr val="black"/>
                </a:solidFill>
                <a:latin typeface="Book Antiqua"/>
                <a:ea typeface="Calibri"/>
                <a:cs typeface="Times New Roman"/>
              </a:rPr>
              <a:t>(</a:t>
            </a:r>
            <a:r>
              <a:rPr lang="fr-FR" sz="2200" i="1" dirty="0" smtClean="0">
                <a:solidFill>
                  <a:prstClr val="black"/>
                </a:solidFill>
                <a:latin typeface="Book Antiqua"/>
                <a:ea typeface="Calibri"/>
                <a:cs typeface="Times New Roman"/>
              </a:rPr>
              <a:t>un </a:t>
            </a:r>
            <a:r>
              <a:rPr lang="fr-FR" sz="2200" i="1" dirty="0">
                <a:solidFill>
                  <a:prstClr val="black"/>
                </a:solidFill>
                <a:latin typeface="Book Antiqua"/>
                <a:ea typeface="Calibri"/>
                <a:cs typeface="Times New Roman"/>
              </a:rPr>
              <a:t>agent du FBI, chargé de surveiller le savant, et qui nous rappelle que les États-Unis étaient plus méfiants envers les communistes qu'envers les </a:t>
            </a:r>
            <a:r>
              <a:rPr lang="fr-FR" sz="2200" i="1" dirty="0" smtClean="0">
                <a:solidFill>
                  <a:prstClr val="black"/>
                </a:solidFill>
                <a:latin typeface="Book Antiqua"/>
                <a:ea typeface="Calibri"/>
                <a:cs typeface="Times New Roman"/>
              </a:rPr>
              <a:t>nazis)</a:t>
            </a:r>
          </a:p>
        </p:txBody>
      </p:sp>
    </p:spTree>
    <p:extLst>
      <p:ext uri="{BB962C8B-B14F-4D97-AF65-F5344CB8AC3E}">
        <p14:creationId xmlns:p14="http://schemas.microsoft.com/office/powerpoint/2010/main" val="27997709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77050"/>
            <a:ext cx="8352928" cy="1938992"/>
          </a:xfrm>
          <a:prstGeom prst="rect">
            <a:avLst/>
          </a:prstGeom>
        </p:spPr>
        <p:txBody>
          <a:bodyPr wrap="square">
            <a:spAutoFit/>
          </a:bodyPr>
          <a:lstStyle/>
          <a:p>
            <a:pPr algn="ctr"/>
            <a:r>
              <a:rPr lang="fr-FR" sz="2400" b="1" u="sng" dirty="0" smtClean="0">
                <a:solidFill>
                  <a:prstClr val="black"/>
                </a:solidFill>
                <a:latin typeface="Book Antiqua"/>
                <a:ea typeface="Calibri"/>
                <a:cs typeface="Times New Roman"/>
              </a:rPr>
              <a:t>Une comédie</a:t>
            </a:r>
          </a:p>
          <a:p>
            <a:endParaRPr lang="fr-FR" sz="2400" dirty="0">
              <a:solidFill>
                <a:prstClr val="black"/>
              </a:solidFill>
              <a:latin typeface="Book Antiqua"/>
              <a:ea typeface="Calibri"/>
              <a:cs typeface="Times New Roman"/>
            </a:endParaRPr>
          </a:p>
          <a:p>
            <a:r>
              <a:rPr lang="fr-FR" sz="2400" dirty="0" smtClean="0">
                <a:solidFill>
                  <a:prstClr val="black"/>
                </a:solidFill>
                <a:latin typeface="Book Antiqua"/>
                <a:ea typeface="Calibri"/>
                <a:cs typeface="Times New Roman"/>
              </a:rPr>
              <a:t>- Le comique et ses différentes formes.</a:t>
            </a:r>
          </a:p>
          <a:p>
            <a:endParaRPr lang="fr-FR" sz="2400" dirty="0">
              <a:solidFill>
                <a:prstClr val="black"/>
              </a:solidFill>
              <a:latin typeface="Book Antiqua"/>
              <a:cs typeface="Times New Roman"/>
            </a:endParaRPr>
          </a:p>
          <a:p>
            <a:r>
              <a:rPr lang="fr-FR" sz="2400" dirty="0" smtClean="0">
                <a:solidFill>
                  <a:prstClr val="black"/>
                </a:solidFill>
                <a:latin typeface="Book Antiqua"/>
                <a:cs typeface="Times New Roman"/>
              </a:rPr>
              <a:t>- La gravité de certains extraits et sa fonction.</a:t>
            </a:r>
            <a:endParaRPr lang="fr-FR" dirty="0"/>
          </a:p>
        </p:txBody>
      </p:sp>
    </p:spTree>
    <p:extLst>
      <p:ext uri="{BB962C8B-B14F-4D97-AF65-F5344CB8AC3E}">
        <p14:creationId xmlns:p14="http://schemas.microsoft.com/office/powerpoint/2010/main" val="856841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45" y="1340768"/>
            <a:ext cx="9170043" cy="1754326"/>
          </a:xfrm>
          <a:prstGeom prst="rect">
            <a:avLst/>
          </a:prstGeom>
        </p:spPr>
        <p:txBody>
          <a:bodyPr wrap="square">
            <a:spAutoFit/>
          </a:bodyPr>
          <a:lstStyle/>
          <a:p>
            <a:pPr algn="ctr"/>
            <a:r>
              <a:rPr lang="fr-FR" sz="3600" dirty="0" smtClean="0">
                <a:latin typeface="Book Antiqua" panose="02040602050305030304" pitchFamily="18" charset="0"/>
                <a:ea typeface="Calibri"/>
                <a:cs typeface="Times New Roman"/>
              </a:rPr>
              <a:t>Une pièce de théâtre exploitable dans différents objets d’étude à différents niveaux…</a:t>
            </a:r>
          </a:p>
        </p:txBody>
      </p:sp>
    </p:spTree>
    <p:extLst>
      <p:ext uri="{BB962C8B-B14F-4D97-AF65-F5344CB8AC3E}">
        <p14:creationId xmlns:p14="http://schemas.microsoft.com/office/powerpoint/2010/main" val="98554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640960" cy="4647426"/>
          </a:xfrm>
          <a:prstGeom prst="rect">
            <a:avLst/>
          </a:prstGeom>
        </p:spPr>
        <p:txBody>
          <a:bodyPr wrap="square">
            <a:spAutoFit/>
          </a:bodyPr>
          <a:lstStyle/>
          <a:p>
            <a:pPr algn="ctr"/>
            <a:r>
              <a:rPr lang="fr-FR" sz="3200" b="1" u="sng" dirty="0" smtClean="0">
                <a:solidFill>
                  <a:schemeClr val="tx2"/>
                </a:solidFill>
                <a:latin typeface="Book Antiqua" panose="02040602050305030304" pitchFamily="18" charset="0"/>
              </a:rPr>
              <a:t>Parcours de personnages</a:t>
            </a:r>
          </a:p>
          <a:p>
            <a:endParaRPr lang="fr-FR" sz="2400" b="1" u="sng" dirty="0">
              <a:solidFill>
                <a:prstClr val="black"/>
              </a:solidFill>
              <a:latin typeface="Book Antiqua" panose="02040602050305030304" pitchFamily="18" charset="0"/>
            </a:endParaRPr>
          </a:p>
          <a:p>
            <a:endParaRPr lang="fr-FR" sz="2400" u="sng" dirty="0" smtClean="0">
              <a:latin typeface="Book Antiqua" panose="02040602050305030304" pitchFamily="18" charset="0"/>
            </a:endParaRPr>
          </a:p>
          <a:p>
            <a:r>
              <a:rPr lang="fr-FR" sz="2400" u="sng" dirty="0" smtClean="0">
                <a:latin typeface="Book Antiqua" panose="02040602050305030304" pitchFamily="18" charset="0"/>
              </a:rPr>
              <a:t>Les trois interrogations au programme</a:t>
            </a:r>
          </a:p>
          <a:p>
            <a:endParaRPr lang="fr-FR" sz="2400" u="sng" dirty="0" smtClean="0">
              <a:latin typeface="Book Antiqua" panose="02040602050305030304" pitchFamily="18" charset="0"/>
            </a:endParaRPr>
          </a:p>
          <a:p>
            <a:pPr marL="342900" indent="-342900">
              <a:buFontTx/>
              <a:buChar char="-"/>
            </a:pPr>
            <a:r>
              <a:rPr lang="fr-FR" sz="2400" dirty="0" smtClean="0">
                <a:latin typeface="Book Antiqua" panose="02040602050305030304" pitchFamily="18" charset="0"/>
              </a:rPr>
              <a:t>Les </a:t>
            </a:r>
            <a:r>
              <a:rPr lang="fr-FR" sz="2400" dirty="0">
                <a:latin typeface="Book Antiqua" panose="02040602050305030304" pitchFamily="18" charset="0"/>
              </a:rPr>
              <a:t>héros littéraires d’hier sont-ils les héros d’aujourd’hui </a:t>
            </a:r>
            <a:r>
              <a:rPr lang="fr-FR" sz="2400" dirty="0" smtClean="0">
                <a:latin typeface="Book Antiqua" panose="02040602050305030304" pitchFamily="18" charset="0"/>
              </a:rPr>
              <a:t>?</a:t>
            </a:r>
          </a:p>
          <a:p>
            <a:endParaRPr lang="fr-FR" sz="2400" dirty="0">
              <a:latin typeface="Book Antiqua" panose="02040602050305030304" pitchFamily="18" charset="0"/>
            </a:endParaRPr>
          </a:p>
          <a:p>
            <a:r>
              <a:rPr lang="fr-FR" sz="2400" dirty="0">
                <a:latin typeface="Book Antiqua" panose="02040602050305030304" pitchFamily="18" charset="0"/>
              </a:rPr>
              <a:t>- </a:t>
            </a:r>
            <a:r>
              <a:rPr lang="fr-FR" sz="2400" dirty="0" smtClean="0">
                <a:latin typeface="Book Antiqua" panose="02040602050305030304" pitchFamily="18" charset="0"/>
              </a:rPr>
              <a:t>  En </a:t>
            </a:r>
            <a:r>
              <a:rPr lang="fr-FR" sz="2400" dirty="0">
                <a:latin typeface="Book Antiqua" panose="02040602050305030304" pitchFamily="18" charset="0"/>
              </a:rPr>
              <a:t>quoi l’histoire du personnage étudié, ses aventures, son</a:t>
            </a:r>
          </a:p>
          <a:p>
            <a:r>
              <a:rPr lang="fr-FR" sz="2400" dirty="0">
                <a:latin typeface="Book Antiqua" panose="02040602050305030304" pitchFamily="18" charset="0"/>
              </a:rPr>
              <a:t>évolution aident-elles le lecteur à se construire </a:t>
            </a:r>
            <a:r>
              <a:rPr lang="fr-FR" sz="2400" dirty="0" smtClean="0">
                <a:latin typeface="Book Antiqua" panose="02040602050305030304" pitchFamily="18" charset="0"/>
              </a:rPr>
              <a:t>?</a:t>
            </a:r>
          </a:p>
          <a:p>
            <a:endParaRPr lang="fr-FR" sz="2400" dirty="0">
              <a:latin typeface="Book Antiqua" panose="02040602050305030304" pitchFamily="18" charset="0"/>
            </a:endParaRPr>
          </a:p>
          <a:p>
            <a:r>
              <a:rPr lang="fr-FR" sz="2400" dirty="0">
                <a:latin typeface="Book Antiqua" panose="02040602050305030304" pitchFamily="18" charset="0"/>
              </a:rPr>
              <a:t>- </a:t>
            </a:r>
            <a:r>
              <a:rPr lang="fr-FR" sz="2400" dirty="0" smtClean="0">
                <a:latin typeface="Book Antiqua" panose="02040602050305030304" pitchFamily="18" charset="0"/>
              </a:rPr>
              <a:t>  Les </a:t>
            </a:r>
            <a:r>
              <a:rPr lang="fr-FR" sz="2400" dirty="0">
                <a:latin typeface="Book Antiqua" panose="02040602050305030304" pitchFamily="18" charset="0"/>
              </a:rPr>
              <a:t>valeurs qu’incarne le personnage étudié sont-elles celles</a:t>
            </a:r>
          </a:p>
          <a:p>
            <a:r>
              <a:rPr lang="fr-FR" sz="2400" dirty="0">
                <a:latin typeface="Book Antiqua" panose="02040602050305030304" pitchFamily="18" charset="0"/>
              </a:rPr>
              <a:t>de l’auteur, celles d’une époque ?</a:t>
            </a:r>
          </a:p>
        </p:txBody>
      </p:sp>
    </p:spTree>
    <p:extLst>
      <p:ext uri="{BB962C8B-B14F-4D97-AF65-F5344CB8AC3E}">
        <p14:creationId xmlns:p14="http://schemas.microsoft.com/office/powerpoint/2010/main" val="3159443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592025471"/>
              </p:ext>
            </p:extLst>
          </p:nvPr>
        </p:nvGraphicFramePr>
        <p:xfrm>
          <a:off x="0" y="0"/>
          <a:ext cx="9144000" cy="6741368"/>
        </p:xfrm>
        <a:graphic>
          <a:graphicData uri="http://schemas.openxmlformats.org/drawingml/2006/table">
            <a:tbl>
              <a:tblPr firstRow="1" bandRow="1">
                <a:tableStyleId>{3B4B98B0-60AC-42C2-AFA5-B58CD77FA1E5}</a:tableStyleId>
              </a:tblPr>
              <a:tblGrid>
                <a:gridCol w="3048000"/>
                <a:gridCol w="3048000"/>
                <a:gridCol w="3048000"/>
              </a:tblGrid>
              <a:tr h="400050">
                <a:tc gridSpan="3">
                  <a:txBody>
                    <a:bodyPr/>
                    <a:lstStyle/>
                    <a:p>
                      <a:pPr algn="ctr"/>
                      <a:r>
                        <a:rPr lang="fr-FR" sz="2000" dirty="0" smtClean="0">
                          <a:latin typeface="Constantia" panose="02030602050306030303" pitchFamily="18" charset="0"/>
                        </a:rPr>
                        <a:t>Parcours de personnages</a:t>
                      </a:r>
                      <a:endParaRPr lang="fr-FR" sz="2000" dirty="0">
                        <a:latin typeface="Constantia" panose="02030602050306030303" pitchFamily="18" charset="0"/>
                      </a:endParaRPr>
                    </a:p>
                  </a:txBody>
                  <a:tcPr/>
                </a:tc>
                <a:tc hMerge="1">
                  <a:txBody>
                    <a:bodyPr/>
                    <a:lstStyle/>
                    <a:p>
                      <a:endParaRPr lang="fr-FR" dirty="0"/>
                    </a:p>
                  </a:txBody>
                  <a:tcPr/>
                </a:tc>
                <a:tc hMerge="1">
                  <a:txBody>
                    <a:bodyPr/>
                    <a:lstStyle/>
                    <a:p>
                      <a:endParaRPr lang="fr-FR"/>
                    </a:p>
                  </a:txBody>
                  <a:tcPr/>
                </a:tc>
              </a:tr>
              <a:tr h="436662">
                <a:tc>
                  <a:txBody>
                    <a:bodyPr/>
                    <a:lstStyle/>
                    <a:p>
                      <a:pPr algn="ctr"/>
                      <a:r>
                        <a:rPr lang="fr-FR" sz="2000" dirty="0" smtClean="0">
                          <a:latin typeface="Constantia" panose="02030602050306030303" pitchFamily="18" charset="0"/>
                        </a:rPr>
                        <a:t>Capacités</a:t>
                      </a: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Connaissances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c>
                  <a:txBody>
                    <a:bodyPr/>
                    <a:lstStyle/>
                    <a:p>
                      <a:pPr algn="ctr"/>
                      <a:r>
                        <a:rPr lang="fr-FR" sz="2000" dirty="0" smtClean="0">
                          <a:latin typeface="Constantia" panose="02030602050306030303" pitchFamily="18" charset="0"/>
                        </a:rPr>
                        <a:t>Attitudes</a:t>
                      </a:r>
                      <a:endParaRPr lang="fr-FR" sz="2000" dirty="0">
                        <a:latin typeface="Constantia" panose="02030602050306030303" pitchFamily="18" charset="0"/>
                      </a:endParaRPr>
                    </a:p>
                  </a:txBody>
                  <a:tcPr>
                    <a:lnB w="12700" cap="flat" cmpd="sng" algn="ctr">
                      <a:solidFill>
                        <a:schemeClr val="accent1"/>
                      </a:solidFill>
                      <a:prstDash val="solid"/>
                      <a:round/>
                      <a:headEnd type="none" w="med" len="med"/>
                      <a:tailEnd type="none" w="med" len="med"/>
                    </a:lnB>
                  </a:tcPr>
                </a:tc>
              </a:tr>
              <a:tr h="5904656">
                <a:tc>
                  <a:txBody>
                    <a:bodyPr/>
                    <a:lstStyle/>
                    <a:p>
                      <a:pPr algn="just"/>
                      <a:r>
                        <a:rPr lang="fr-FR" sz="1800" dirty="0" smtClean="0">
                          <a:solidFill>
                            <a:schemeClr val="tx2"/>
                          </a:solidFill>
                          <a:latin typeface="Constantia" panose="02030602050306030303" pitchFamily="18" charset="0"/>
                        </a:rPr>
                        <a:t>Analyser</a:t>
                      </a:r>
                      <a:r>
                        <a:rPr lang="fr-FR" sz="1800" baseline="0" dirty="0" smtClean="0">
                          <a:solidFill>
                            <a:schemeClr val="tx2"/>
                          </a:solidFill>
                          <a:latin typeface="Constantia" panose="02030602050306030303" pitchFamily="18" charset="0"/>
                        </a:rPr>
                        <a:t> comment un personnage se construit à travers des mots, des attributs, des personnages</a:t>
                      </a:r>
                    </a:p>
                    <a:p>
                      <a:pPr algn="just"/>
                      <a:endParaRPr lang="fr-FR" sz="1800" baseline="0" dirty="0" smtClean="0">
                        <a:solidFill>
                          <a:schemeClr val="tx2"/>
                        </a:solidFill>
                        <a:latin typeface="Constantia" panose="02030602050306030303" pitchFamily="18" charset="0"/>
                      </a:endParaRPr>
                    </a:p>
                    <a:p>
                      <a:pPr algn="just"/>
                      <a:r>
                        <a:rPr lang="fr-FR" sz="1800" baseline="0" dirty="0" smtClean="0">
                          <a:solidFill>
                            <a:schemeClr val="tx2"/>
                          </a:solidFill>
                          <a:latin typeface="Constantia" panose="02030602050306030303" pitchFamily="18" charset="0"/>
                        </a:rPr>
                        <a:t>Montrer comment un personnage évolue depuis son apparition dans l’œuvre jusqu’à la fin</a:t>
                      </a:r>
                    </a:p>
                    <a:p>
                      <a:pPr algn="just"/>
                      <a:endParaRPr lang="fr-FR" sz="1800" baseline="0" dirty="0" smtClean="0">
                        <a:solidFill>
                          <a:schemeClr val="tx2"/>
                        </a:solidFill>
                        <a:latin typeface="Constantia" panose="02030602050306030303" pitchFamily="18" charset="0"/>
                      </a:endParaRPr>
                    </a:p>
                    <a:p>
                      <a:pPr algn="just"/>
                      <a:r>
                        <a:rPr lang="fr-FR" sz="1800" baseline="0" dirty="0" smtClean="0">
                          <a:solidFill>
                            <a:schemeClr val="tx2"/>
                          </a:solidFill>
                          <a:latin typeface="Constantia" panose="02030602050306030303" pitchFamily="18" charset="0"/>
                        </a:rPr>
                        <a:t>Rendre compte à l’oral et à l’écrit ce qu’un personnage de fiction dit de la réalité</a:t>
                      </a:r>
                      <a:endParaRPr lang="fr-FR" sz="1800" dirty="0" smtClean="0">
                        <a:solidFill>
                          <a:schemeClr val="tx2"/>
                        </a:solidFill>
                        <a:latin typeface="Constantia" panose="02030602050306030303" pitchFamily="18" charset="0"/>
                      </a:endParaRPr>
                    </a:p>
                    <a:p>
                      <a:endParaRPr lang="fr-FR" sz="1800" dirty="0"/>
                    </a:p>
                  </a:txBody>
                  <a:tcPr>
                    <a:lnT w="12700" cap="flat" cmpd="sng" algn="ctr">
                      <a:solidFill>
                        <a:schemeClr val="accent1"/>
                      </a:solidFill>
                      <a:prstDash val="solid"/>
                      <a:round/>
                      <a:headEnd type="none" w="med" len="med"/>
                      <a:tailEnd type="none" w="med" len="med"/>
                    </a:lnT>
                  </a:tcPr>
                </a:tc>
                <a:tc>
                  <a:txBody>
                    <a:bodyPr/>
                    <a:lstStyle/>
                    <a:p>
                      <a:pPr algn="just"/>
                      <a:r>
                        <a:rPr lang="fr-FR" sz="2000" dirty="0" smtClean="0">
                          <a:solidFill>
                            <a:schemeClr val="tx2"/>
                          </a:solidFill>
                          <a:latin typeface="Constantia" panose="02030602050306030303" pitchFamily="18" charset="0"/>
                        </a:rPr>
                        <a:t>Notion de personnage de théâtre</a:t>
                      </a:r>
                    </a:p>
                    <a:p>
                      <a:pPr algn="just"/>
                      <a:endParaRPr lang="fr-FR" sz="11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Lexique vrai/faux /réel</a:t>
                      </a:r>
                    </a:p>
                    <a:p>
                      <a:pPr algn="just"/>
                      <a:endParaRPr lang="fr-FR" sz="11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Lexique</a:t>
                      </a:r>
                      <a:r>
                        <a:rPr lang="fr-FR" sz="2000" baseline="0" dirty="0" smtClean="0">
                          <a:solidFill>
                            <a:schemeClr val="tx2"/>
                          </a:solidFill>
                          <a:latin typeface="Constantia" panose="02030602050306030303" pitchFamily="18" charset="0"/>
                        </a:rPr>
                        <a:t> du portrait physique et moral, de l’action</a:t>
                      </a:r>
                    </a:p>
                    <a:p>
                      <a:pPr algn="just"/>
                      <a:endParaRPr lang="fr-FR" sz="1100" baseline="0" dirty="0" smtClean="0">
                        <a:solidFill>
                          <a:schemeClr val="tx2"/>
                        </a:solidFill>
                        <a:latin typeface="Constantia" panose="02030602050306030303" pitchFamily="18" charset="0"/>
                      </a:endParaRPr>
                    </a:p>
                    <a:p>
                      <a:pPr algn="just"/>
                      <a:r>
                        <a:rPr lang="fr-FR" sz="2000" baseline="0" dirty="0" smtClean="0">
                          <a:solidFill>
                            <a:schemeClr val="tx2"/>
                          </a:solidFill>
                          <a:latin typeface="Constantia" panose="02030602050306030303" pitchFamily="18" charset="0"/>
                        </a:rPr>
                        <a:t>Procédés de désignation et de caractérisation</a:t>
                      </a:r>
                    </a:p>
                    <a:p>
                      <a:pPr algn="just"/>
                      <a:endParaRPr lang="fr-FR" sz="1100" baseline="0" dirty="0" smtClean="0">
                        <a:solidFill>
                          <a:schemeClr val="tx2"/>
                        </a:solidFill>
                        <a:latin typeface="Constantia" panose="02030602050306030303" pitchFamily="18" charset="0"/>
                      </a:endParaRPr>
                    </a:p>
                    <a:p>
                      <a:pPr algn="just"/>
                      <a:r>
                        <a:rPr lang="fr-FR" sz="2000" baseline="0" dirty="0" smtClean="0">
                          <a:solidFill>
                            <a:schemeClr val="tx2"/>
                          </a:solidFill>
                          <a:latin typeface="Constantia" panose="02030602050306030303" pitchFamily="18" charset="0"/>
                        </a:rPr>
                        <a:t>Connecteurs spatiaux et temporels</a:t>
                      </a:r>
                    </a:p>
                    <a:p>
                      <a:pPr algn="just"/>
                      <a:endParaRPr lang="fr-FR" sz="1100" baseline="0" dirty="0" smtClean="0">
                        <a:solidFill>
                          <a:schemeClr val="tx2"/>
                        </a:solidFill>
                        <a:latin typeface="Constantia" panose="02030602050306030303" pitchFamily="18" charset="0"/>
                      </a:endParaRPr>
                    </a:p>
                    <a:p>
                      <a:pPr algn="just"/>
                      <a:r>
                        <a:rPr lang="fr-FR" sz="2000" baseline="0" dirty="0" smtClean="0">
                          <a:solidFill>
                            <a:schemeClr val="tx2"/>
                          </a:solidFill>
                          <a:latin typeface="Constantia" panose="02030602050306030303" pitchFamily="18" charset="0"/>
                        </a:rPr>
                        <a:t>Enonciation dans le récit: discours rapportés, point de vue.</a:t>
                      </a:r>
                    </a:p>
                    <a:p>
                      <a:pPr algn="just"/>
                      <a:endParaRPr lang="fr-FR" sz="1100" baseline="0" dirty="0" smtClean="0">
                        <a:solidFill>
                          <a:schemeClr val="tx2"/>
                        </a:solidFill>
                        <a:latin typeface="Constantia" panose="02030602050306030303" pitchFamily="18" charset="0"/>
                      </a:endParaRPr>
                    </a:p>
                    <a:p>
                      <a:pPr algn="just"/>
                      <a:r>
                        <a:rPr lang="fr-FR" sz="2000" baseline="0" dirty="0" smtClean="0">
                          <a:solidFill>
                            <a:schemeClr val="tx2"/>
                          </a:solidFill>
                          <a:latin typeface="Constantia" panose="02030602050306030303" pitchFamily="18" charset="0"/>
                        </a:rPr>
                        <a:t>Dénotation, connotation</a:t>
                      </a:r>
                    </a:p>
                    <a:p>
                      <a:pPr algn="just"/>
                      <a:endParaRPr lang="fr-FR" sz="1100" dirty="0" smtClean="0">
                        <a:solidFill>
                          <a:schemeClr val="tx2"/>
                        </a:solidFill>
                        <a:latin typeface="Constantia" panose="02030602050306030303" pitchFamily="18" charset="0"/>
                      </a:endParaRPr>
                    </a:p>
                    <a:p>
                      <a:pPr algn="just"/>
                      <a:r>
                        <a:rPr lang="fr-FR" sz="2000" dirty="0" smtClean="0">
                          <a:solidFill>
                            <a:schemeClr val="tx2"/>
                          </a:solidFill>
                          <a:latin typeface="Constantia" panose="02030602050306030303" pitchFamily="18" charset="0"/>
                        </a:rPr>
                        <a:t>Domaines artistiques</a:t>
                      </a:r>
                      <a:endParaRPr lang="fr-FR" sz="20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c>
                  <a:txBody>
                    <a:bodyPr/>
                    <a:lstStyle/>
                    <a:p>
                      <a:pPr algn="just"/>
                      <a:r>
                        <a:rPr lang="fr-FR" sz="2000" dirty="0" smtClean="0">
                          <a:solidFill>
                            <a:schemeClr val="tx2"/>
                          </a:solidFill>
                          <a:latin typeface="Constantia" panose="02030602050306030303" pitchFamily="18" charset="0"/>
                        </a:rPr>
                        <a:t>Etre de curieux de connaître d’autres personnages, d’autres lieux, d’autres expériences, d’autres lieux,</a:t>
                      </a:r>
                      <a:r>
                        <a:rPr lang="fr-FR" sz="2000" baseline="0" dirty="0" smtClean="0">
                          <a:solidFill>
                            <a:schemeClr val="tx2"/>
                          </a:solidFill>
                          <a:latin typeface="Constantia" panose="02030602050306030303" pitchFamily="18" charset="0"/>
                        </a:rPr>
                        <a:t> d’autres époques, à travers des œuvres de fiction</a:t>
                      </a:r>
                    </a:p>
                    <a:p>
                      <a:pPr algn="just"/>
                      <a:endParaRPr lang="fr-FR" sz="2000" baseline="0" dirty="0" smtClean="0">
                        <a:solidFill>
                          <a:schemeClr val="tx2"/>
                        </a:solidFill>
                        <a:latin typeface="Constantia" panose="02030602050306030303" pitchFamily="18" charset="0"/>
                      </a:endParaRPr>
                    </a:p>
                    <a:p>
                      <a:pPr algn="just"/>
                      <a:r>
                        <a:rPr lang="fr-FR" sz="2000" baseline="0" dirty="0" smtClean="0">
                          <a:solidFill>
                            <a:schemeClr val="tx2"/>
                          </a:solidFill>
                          <a:latin typeface="Constantia" panose="02030602050306030303" pitchFamily="18" charset="0"/>
                        </a:rPr>
                        <a:t>Se laisser interroger par les valeurs incarnées par un personnage.</a:t>
                      </a:r>
                      <a:endParaRPr lang="fr-FR" sz="2000" dirty="0">
                        <a:solidFill>
                          <a:schemeClr val="tx2"/>
                        </a:solidFill>
                        <a:latin typeface="Constantia" panose="02030602050306030303" pitchFamily="18" charset="0"/>
                      </a:endParaRPr>
                    </a:p>
                  </a:txBody>
                  <a:tcPr>
                    <a:lnT w="12700" cap="flat" cmpd="sng" algn="ctr">
                      <a:solidFill>
                        <a:schemeClr val="accent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154547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60648"/>
            <a:ext cx="8640960" cy="3108543"/>
          </a:xfrm>
          <a:prstGeom prst="rect">
            <a:avLst/>
          </a:prstGeom>
        </p:spPr>
        <p:txBody>
          <a:bodyPr wrap="square">
            <a:spAutoFit/>
          </a:bodyPr>
          <a:lstStyle/>
          <a:p>
            <a:pPr lvl="0" algn="ctr"/>
            <a:r>
              <a:rPr lang="fr-FR" sz="2800" u="sng" dirty="0" smtClean="0">
                <a:solidFill>
                  <a:prstClr val="black"/>
                </a:solidFill>
                <a:latin typeface="Book Antiqua"/>
                <a:ea typeface="Calibri"/>
                <a:cs typeface="Times New Roman"/>
              </a:rPr>
              <a:t>Intérêt</a:t>
            </a:r>
            <a:r>
              <a:rPr lang="fr-FR" sz="2400" dirty="0" smtClean="0">
                <a:solidFill>
                  <a:prstClr val="black"/>
                </a:solidFill>
                <a:latin typeface="Book Antiqua"/>
                <a:ea typeface="Calibri"/>
                <a:cs typeface="Times New Roman"/>
              </a:rPr>
              <a:t>: </a:t>
            </a:r>
          </a:p>
          <a:p>
            <a:pPr lvl="0" algn="ctr"/>
            <a:endParaRPr lang="fr-FR" sz="2400" dirty="0" smtClean="0">
              <a:solidFill>
                <a:prstClr val="black"/>
              </a:solidFill>
              <a:latin typeface="Book Antiqua"/>
              <a:ea typeface="Calibri"/>
              <a:cs typeface="Times New Roman"/>
            </a:endParaRPr>
          </a:p>
          <a:p>
            <a:pPr lvl="0" algn="just"/>
            <a:r>
              <a:rPr lang="fr-FR" sz="2400" dirty="0" smtClean="0">
                <a:solidFill>
                  <a:prstClr val="black"/>
                </a:solidFill>
                <a:latin typeface="Book Antiqua"/>
                <a:ea typeface="Calibri"/>
                <a:cs typeface="Times New Roman"/>
              </a:rPr>
              <a:t>Einstein </a:t>
            </a:r>
            <a:r>
              <a:rPr lang="fr-FR" sz="2400" dirty="0">
                <a:solidFill>
                  <a:prstClr val="black"/>
                </a:solidFill>
                <a:latin typeface="Book Antiqua"/>
                <a:ea typeface="Calibri"/>
                <a:cs typeface="Times New Roman"/>
              </a:rPr>
              <a:t>et le vagabond se construisent au contact l’un de l’autre tout au long de l’œuvre. Ce sont leurs échanges, leurs partages et leurs confrontations qui leur permettent individuellement et ensemble d’interroger leurs opinions, leurs expériences personnelles et le regard qu’ils portent sur le monde.  </a:t>
            </a:r>
          </a:p>
        </p:txBody>
      </p:sp>
      <p:sp>
        <p:nvSpPr>
          <p:cNvPr id="4" name="Rectangle 3"/>
          <p:cNvSpPr/>
          <p:nvPr/>
        </p:nvSpPr>
        <p:spPr>
          <a:xfrm>
            <a:off x="216140" y="3789040"/>
            <a:ext cx="8640960" cy="2369880"/>
          </a:xfrm>
          <a:prstGeom prst="rect">
            <a:avLst/>
          </a:prstGeom>
        </p:spPr>
        <p:txBody>
          <a:bodyPr wrap="square">
            <a:spAutoFit/>
          </a:bodyPr>
          <a:lstStyle/>
          <a:p>
            <a:pPr lvl="0" algn="ctr"/>
            <a:r>
              <a:rPr lang="fr-FR" sz="2800" u="sng" dirty="0">
                <a:solidFill>
                  <a:prstClr val="black"/>
                </a:solidFill>
                <a:latin typeface="Book Antiqua"/>
                <a:ea typeface="Calibri"/>
                <a:cs typeface="Times New Roman"/>
              </a:rPr>
              <a:t>Activités possibles</a:t>
            </a:r>
            <a:r>
              <a:rPr lang="fr-FR" sz="2800" dirty="0">
                <a:solidFill>
                  <a:prstClr val="black"/>
                </a:solidFill>
                <a:latin typeface="Book Antiqua"/>
                <a:ea typeface="Calibri"/>
                <a:cs typeface="Times New Roman"/>
              </a:rPr>
              <a:t>: </a:t>
            </a:r>
            <a:endParaRPr lang="fr-FR" sz="2800" dirty="0" smtClean="0">
              <a:solidFill>
                <a:prstClr val="black"/>
              </a:solidFill>
              <a:latin typeface="Book Antiqua"/>
              <a:ea typeface="Calibri"/>
              <a:cs typeface="Times New Roman"/>
            </a:endParaRPr>
          </a:p>
          <a:p>
            <a:pPr lvl="0" algn="ctr"/>
            <a:endParaRPr lang="fr-FR" sz="2400" dirty="0">
              <a:solidFill>
                <a:prstClr val="black"/>
              </a:solidFill>
              <a:latin typeface="Book Antiqua"/>
              <a:ea typeface="Calibri"/>
              <a:cs typeface="Times New Roman"/>
            </a:endParaRPr>
          </a:p>
          <a:p>
            <a:pPr lvl="0" algn="just"/>
            <a:r>
              <a:rPr lang="fr-FR" sz="2400" dirty="0">
                <a:solidFill>
                  <a:prstClr val="black"/>
                </a:solidFill>
                <a:latin typeface="Book Antiqua"/>
                <a:ea typeface="Calibri"/>
                <a:cs typeface="Times New Roman"/>
              </a:rPr>
              <a:t>  - </a:t>
            </a:r>
            <a:r>
              <a:rPr lang="fr-FR" sz="2400" dirty="0" smtClean="0">
                <a:solidFill>
                  <a:prstClr val="black"/>
                </a:solidFill>
                <a:latin typeface="Book Antiqua"/>
                <a:ea typeface="Calibri"/>
                <a:cs typeface="Times New Roman"/>
              </a:rPr>
              <a:t>  selon </a:t>
            </a:r>
            <a:r>
              <a:rPr lang="fr-FR" sz="2400" dirty="0">
                <a:solidFill>
                  <a:prstClr val="black"/>
                </a:solidFill>
                <a:latin typeface="Book Antiqua"/>
                <a:ea typeface="Calibri"/>
                <a:cs typeface="Times New Roman"/>
              </a:rPr>
              <a:t>les choix quant aux modalités de mise en œuvre </a:t>
            </a:r>
          </a:p>
          <a:p>
            <a:pPr lvl="0" algn="just"/>
            <a:r>
              <a:rPr lang="fr-FR" sz="2400" dirty="0">
                <a:solidFill>
                  <a:prstClr val="black"/>
                </a:solidFill>
                <a:latin typeface="Book Antiqua"/>
                <a:ea typeface="Calibri"/>
                <a:cs typeface="Times New Roman"/>
              </a:rPr>
              <a:t>(classe / maison</a:t>
            </a:r>
            <a:r>
              <a:rPr lang="fr-FR" sz="2400" dirty="0" smtClean="0">
                <a:solidFill>
                  <a:prstClr val="black"/>
                </a:solidFill>
                <a:latin typeface="Book Antiqua"/>
                <a:ea typeface="Calibri"/>
                <a:cs typeface="Times New Roman"/>
              </a:rPr>
              <a:t>)</a:t>
            </a:r>
            <a:endParaRPr lang="fr-FR" sz="1200" dirty="0">
              <a:solidFill>
                <a:prstClr val="black"/>
              </a:solidFill>
              <a:latin typeface="Book Antiqua"/>
              <a:ea typeface="Calibri"/>
              <a:cs typeface="Times New Roman"/>
            </a:endParaRPr>
          </a:p>
          <a:p>
            <a:pPr lvl="0" algn="just"/>
            <a:r>
              <a:rPr lang="fr-FR" sz="2400" dirty="0">
                <a:solidFill>
                  <a:prstClr val="black"/>
                </a:solidFill>
                <a:latin typeface="Book Antiqua"/>
                <a:ea typeface="Calibri"/>
                <a:cs typeface="Times New Roman"/>
              </a:rPr>
              <a:t>  </a:t>
            </a:r>
            <a:r>
              <a:rPr lang="fr-FR" sz="2400" dirty="0" smtClean="0">
                <a:solidFill>
                  <a:prstClr val="black"/>
                </a:solidFill>
                <a:latin typeface="Book Antiqua"/>
                <a:ea typeface="Calibri"/>
                <a:cs typeface="Times New Roman"/>
              </a:rPr>
              <a:t>- selon </a:t>
            </a:r>
            <a:r>
              <a:rPr lang="fr-FR" sz="2400" dirty="0">
                <a:solidFill>
                  <a:prstClr val="black"/>
                </a:solidFill>
                <a:latin typeface="Book Antiqua"/>
                <a:ea typeface="Calibri"/>
                <a:cs typeface="Times New Roman"/>
              </a:rPr>
              <a:t>les capacités et connaissances visées dans les programmes</a:t>
            </a:r>
          </a:p>
        </p:txBody>
      </p:sp>
    </p:spTree>
    <p:extLst>
      <p:ext uri="{BB962C8B-B14F-4D97-AF65-F5344CB8AC3E}">
        <p14:creationId xmlns:p14="http://schemas.microsoft.com/office/powerpoint/2010/main" val="1503731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17196"/>
          </a:xfrm>
          <a:prstGeom prst="rect">
            <a:avLst/>
          </a:prstGeom>
        </p:spPr>
        <p:txBody>
          <a:bodyPr wrap="square">
            <a:spAutoFit/>
          </a:bodyPr>
          <a:lstStyle/>
          <a:p>
            <a:pPr algn="ctr"/>
            <a:r>
              <a:rPr lang="fr-FR" sz="2600" u="sng" dirty="0" smtClean="0">
                <a:solidFill>
                  <a:prstClr val="black"/>
                </a:solidFill>
                <a:latin typeface="Book Antiqua"/>
                <a:cs typeface="Times New Roman"/>
              </a:rPr>
              <a:t>En classe, lecture analytique d’extraits</a:t>
            </a:r>
            <a:r>
              <a:rPr lang="fr-FR" sz="2600" dirty="0" smtClean="0">
                <a:solidFill>
                  <a:prstClr val="black"/>
                </a:solidFill>
                <a:latin typeface="Book Antiqua"/>
                <a:cs typeface="Times New Roman"/>
              </a:rPr>
              <a:t>:</a:t>
            </a:r>
          </a:p>
          <a:p>
            <a:pPr lvl="0"/>
            <a:endParaRPr lang="fr-FR" dirty="0" smtClean="0">
              <a:solidFill>
                <a:prstClr val="black"/>
              </a:solidFill>
              <a:latin typeface="Book Antiqua"/>
              <a:ea typeface="Calibri"/>
              <a:cs typeface="Times New Roman"/>
            </a:endParaRPr>
          </a:p>
          <a:p>
            <a:pPr marL="342900" lvl="0" indent="-342900">
              <a:buFont typeface="Wingdings" panose="05000000000000000000" pitchFamily="2" charset="2"/>
              <a:buChar char="Ø"/>
            </a:pPr>
            <a:r>
              <a:rPr lang="fr-FR" sz="2400" u="sng" dirty="0" smtClean="0">
                <a:solidFill>
                  <a:prstClr val="black"/>
                </a:solidFill>
                <a:latin typeface="Book Antiqua"/>
                <a:ea typeface="Calibri"/>
                <a:cs typeface="Times New Roman"/>
              </a:rPr>
              <a:t>L’incipit </a:t>
            </a:r>
            <a:r>
              <a:rPr lang="fr-FR" sz="2400" u="sng" dirty="0">
                <a:solidFill>
                  <a:prstClr val="black"/>
                </a:solidFill>
                <a:latin typeface="Book Antiqua"/>
                <a:ea typeface="Calibri"/>
                <a:cs typeface="Times New Roman"/>
              </a:rPr>
              <a:t>de l’œuvre</a:t>
            </a:r>
            <a:r>
              <a:rPr lang="fr-FR" sz="2400" dirty="0">
                <a:solidFill>
                  <a:prstClr val="black"/>
                </a:solidFill>
                <a:latin typeface="Book Antiqua"/>
                <a:ea typeface="Calibri"/>
                <a:cs typeface="Times New Roman"/>
              </a:rPr>
              <a:t>:</a:t>
            </a:r>
          </a:p>
          <a:p>
            <a:pPr lvl="0" algn="just"/>
            <a:r>
              <a:rPr lang="fr-FR" sz="2000" dirty="0">
                <a:solidFill>
                  <a:prstClr val="black"/>
                </a:solidFill>
                <a:latin typeface="Book Antiqua"/>
                <a:cs typeface="Times New Roman"/>
              </a:rPr>
              <a:t>La rencontre entre les deux </a:t>
            </a:r>
            <a:r>
              <a:rPr lang="fr-FR" sz="2000" dirty="0" smtClean="0">
                <a:solidFill>
                  <a:prstClr val="black"/>
                </a:solidFill>
                <a:latin typeface="Book Antiqua"/>
                <a:cs typeface="Times New Roman"/>
              </a:rPr>
              <a:t>personnages </a:t>
            </a:r>
          </a:p>
          <a:p>
            <a:pPr lvl="0" algn="just"/>
            <a:r>
              <a:rPr lang="fr-FR" sz="2000" dirty="0" smtClean="0">
                <a:solidFill>
                  <a:prstClr val="black"/>
                </a:solidFill>
                <a:latin typeface="Book Antiqua"/>
                <a:cs typeface="Times New Roman"/>
              </a:rPr>
              <a:t>Caractérisation </a:t>
            </a:r>
            <a:r>
              <a:rPr lang="fr-FR" sz="2000" dirty="0">
                <a:solidFill>
                  <a:prstClr val="black"/>
                </a:solidFill>
                <a:latin typeface="Book Antiqua"/>
                <a:cs typeface="Times New Roman"/>
              </a:rPr>
              <a:t>des personnages (physique, morale)</a:t>
            </a:r>
          </a:p>
          <a:p>
            <a:pPr lvl="0" algn="just"/>
            <a:r>
              <a:rPr lang="fr-FR" sz="2000" dirty="0" smtClean="0">
                <a:solidFill>
                  <a:prstClr val="black"/>
                </a:solidFill>
                <a:latin typeface="Book Antiqua"/>
                <a:cs typeface="Times New Roman"/>
              </a:rPr>
              <a:t>=&gt; On </a:t>
            </a:r>
            <a:r>
              <a:rPr lang="fr-FR" sz="2000" dirty="0">
                <a:solidFill>
                  <a:prstClr val="black"/>
                </a:solidFill>
                <a:latin typeface="Book Antiqua"/>
                <a:cs typeface="Times New Roman"/>
              </a:rPr>
              <a:t>dégage une </a:t>
            </a:r>
            <a:r>
              <a:rPr lang="fr-FR" sz="2000" dirty="0" smtClean="0">
                <a:solidFill>
                  <a:prstClr val="black"/>
                </a:solidFill>
                <a:latin typeface="Book Antiqua"/>
                <a:cs typeface="Times New Roman"/>
              </a:rPr>
              <a:t>identité, un portrait de départ.</a:t>
            </a:r>
            <a:endParaRPr lang="fr-FR" sz="2000" dirty="0">
              <a:solidFill>
                <a:prstClr val="black"/>
              </a:solidFill>
              <a:latin typeface="Book Antiqua"/>
              <a:cs typeface="Times New Roman"/>
            </a:endParaRPr>
          </a:p>
          <a:p>
            <a:pPr lvl="0"/>
            <a:endParaRPr lang="fr-FR" sz="1400" dirty="0">
              <a:solidFill>
                <a:prstClr val="black"/>
              </a:solidFill>
              <a:latin typeface="Book Antiqua"/>
              <a:cs typeface="Times New Roman"/>
            </a:endParaRPr>
          </a:p>
          <a:p>
            <a:pPr marL="342900" lvl="0" indent="-342900" algn="just">
              <a:buFont typeface="Wingdings" panose="05000000000000000000" pitchFamily="2" charset="2"/>
              <a:buChar char="Ø"/>
            </a:pPr>
            <a:r>
              <a:rPr lang="fr-FR" sz="2400" u="sng" dirty="0">
                <a:solidFill>
                  <a:prstClr val="black"/>
                </a:solidFill>
                <a:latin typeface="Book Antiqua"/>
                <a:cs typeface="Times New Roman"/>
              </a:rPr>
              <a:t>Deux </a:t>
            </a:r>
            <a:r>
              <a:rPr lang="fr-FR" sz="2400" u="sng" dirty="0" smtClean="0">
                <a:solidFill>
                  <a:prstClr val="black"/>
                </a:solidFill>
                <a:latin typeface="Book Antiqua"/>
                <a:cs typeface="Times New Roman"/>
              </a:rPr>
              <a:t>extraits révélateurs </a:t>
            </a:r>
            <a:r>
              <a:rPr lang="fr-FR" sz="2400" u="sng" dirty="0">
                <a:solidFill>
                  <a:prstClr val="black"/>
                </a:solidFill>
                <a:latin typeface="Book Antiqua"/>
                <a:cs typeface="Times New Roman"/>
              </a:rPr>
              <a:t>sur l’identité de chacun</a:t>
            </a:r>
            <a:r>
              <a:rPr lang="fr-FR" sz="2400" dirty="0">
                <a:solidFill>
                  <a:prstClr val="black"/>
                </a:solidFill>
                <a:latin typeface="Book Antiqua"/>
                <a:cs typeface="Times New Roman"/>
              </a:rPr>
              <a:t>: </a:t>
            </a:r>
            <a:endParaRPr lang="fr-FR" sz="2400" dirty="0" smtClean="0">
              <a:solidFill>
                <a:prstClr val="black"/>
              </a:solidFill>
              <a:latin typeface="Book Antiqua"/>
              <a:cs typeface="Times New Roman"/>
            </a:endParaRPr>
          </a:p>
          <a:p>
            <a:pPr lvl="0" algn="just"/>
            <a:r>
              <a:rPr lang="fr-FR" sz="2000" dirty="0">
                <a:solidFill>
                  <a:prstClr val="black"/>
                </a:solidFill>
                <a:latin typeface="Book Antiqua"/>
                <a:cs typeface="Times New Roman"/>
              </a:rPr>
              <a:t>L</a:t>
            </a:r>
            <a:r>
              <a:rPr lang="fr-FR" sz="2000" dirty="0" smtClean="0">
                <a:solidFill>
                  <a:prstClr val="black"/>
                </a:solidFill>
                <a:latin typeface="Book Antiqua"/>
                <a:cs typeface="Times New Roman"/>
              </a:rPr>
              <a:t>’aveu </a:t>
            </a:r>
            <a:r>
              <a:rPr lang="fr-FR" sz="2000" dirty="0">
                <a:solidFill>
                  <a:prstClr val="black"/>
                </a:solidFill>
                <a:latin typeface="Book Antiqua"/>
                <a:cs typeface="Times New Roman"/>
              </a:rPr>
              <a:t>du vagabond sur son parcours; </a:t>
            </a:r>
            <a:r>
              <a:rPr lang="fr-FR" sz="2000" dirty="0" smtClean="0">
                <a:solidFill>
                  <a:prstClr val="black"/>
                </a:solidFill>
                <a:latin typeface="Book Antiqua"/>
                <a:cs typeface="Times New Roman"/>
              </a:rPr>
              <a:t>Einstein et son </a:t>
            </a:r>
            <a:r>
              <a:rPr lang="fr-FR" sz="2000" dirty="0">
                <a:solidFill>
                  <a:prstClr val="black"/>
                </a:solidFill>
                <a:latin typeface="Book Antiqua"/>
                <a:cs typeface="Times New Roman"/>
              </a:rPr>
              <a:t>parcours</a:t>
            </a:r>
          </a:p>
          <a:p>
            <a:pPr lvl="0"/>
            <a:endParaRPr lang="fr-FR" sz="1400" dirty="0">
              <a:solidFill>
                <a:prstClr val="black"/>
              </a:solidFill>
              <a:latin typeface="Book Antiqua"/>
              <a:cs typeface="Times New Roman"/>
            </a:endParaRPr>
          </a:p>
          <a:p>
            <a:pPr marL="342900" lvl="0" indent="-342900" algn="just">
              <a:buFont typeface="Wingdings" panose="05000000000000000000" pitchFamily="2" charset="2"/>
              <a:buChar char="Ø"/>
            </a:pPr>
            <a:r>
              <a:rPr lang="fr-FR" sz="2400" u="sng" dirty="0" smtClean="0">
                <a:solidFill>
                  <a:prstClr val="black"/>
                </a:solidFill>
                <a:latin typeface="Book Antiqua"/>
                <a:cs typeface="Times New Roman"/>
              </a:rPr>
              <a:t>Un ou deux extraits présentant la confrontation </a:t>
            </a:r>
            <a:r>
              <a:rPr lang="fr-FR" sz="2400" u="sng" dirty="0">
                <a:solidFill>
                  <a:prstClr val="black"/>
                </a:solidFill>
                <a:latin typeface="Book Antiqua"/>
                <a:cs typeface="Times New Roman"/>
              </a:rPr>
              <a:t>des points de vue</a:t>
            </a:r>
          </a:p>
          <a:p>
            <a:pPr lvl="0"/>
            <a:r>
              <a:rPr lang="fr-FR" sz="2000" dirty="0" smtClean="0">
                <a:solidFill>
                  <a:prstClr val="black"/>
                </a:solidFill>
                <a:latin typeface="Book Antiqua"/>
                <a:cs typeface="Times New Roman"/>
              </a:rPr>
              <a:t>Des </a:t>
            </a:r>
            <a:r>
              <a:rPr lang="fr-FR" sz="2000" dirty="0">
                <a:solidFill>
                  <a:prstClr val="black"/>
                </a:solidFill>
                <a:latin typeface="Book Antiqua"/>
                <a:cs typeface="Times New Roman"/>
              </a:rPr>
              <a:t>points de vue divergents =&gt; scène d’affrontement  </a:t>
            </a:r>
          </a:p>
          <a:p>
            <a:pPr lvl="0"/>
            <a:endParaRPr lang="fr-FR" sz="1400" dirty="0">
              <a:solidFill>
                <a:prstClr val="black"/>
              </a:solidFill>
              <a:latin typeface="Book Antiqua"/>
              <a:cs typeface="Times New Roman"/>
            </a:endParaRPr>
          </a:p>
          <a:p>
            <a:pPr marL="342900" lvl="0" indent="-342900" algn="just">
              <a:buFont typeface="Wingdings" panose="05000000000000000000" pitchFamily="2" charset="2"/>
              <a:buChar char="Ø"/>
            </a:pPr>
            <a:r>
              <a:rPr lang="fr-FR" sz="2400" u="sng" dirty="0" smtClean="0">
                <a:solidFill>
                  <a:prstClr val="black"/>
                </a:solidFill>
                <a:latin typeface="Book Antiqua"/>
                <a:cs typeface="Times New Roman"/>
              </a:rPr>
              <a:t>Un extrait proposant un changement ou la modulation d’un </a:t>
            </a:r>
            <a:r>
              <a:rPr lang="fr-FR" sz="2400" u="sng" dirty="0">
                <a:solidFill>
                  <a:prstClr val="black"/>
                </a:solidFill>
                <a:latin typeface="Book Antiqua"/>
                <a:cs typeface="Times New Roman"/>
              </a:rPr>
              <a:t>point de vue au contact de </a:t>
            </a:r>
            <a:r>
              <a:rPr lang="fr-FR" sz="2400" u="sng" dirty="0" smtClean="0">
                <a:solidFill>
                  <a:prstClr val="black"/>
                </a:solidFill>
                <a:latin typeface="Book Antiqua"/>
                <a:cs typeface="Times New Roman"/>
              </a:rPr>
              <a:t>l’autre</a:t>
            </a:r>
          </a:p>
          <a:p>
            <a:pPr lvl="0" algn="just"/>
            <a:endParaRPr lang="fr-FR" sz="1400" dirty="0" smtClean="0">
              <a:solidFill>
                <a:prstClr val="black"/>
              </a:solidFill>
              <a:latin typeface="Book Antiqua"/>
              <a:cs typeface="Times New Roman"/>
            </a:endParaRPr>
          </a:p>
          <a:p>
            <a:pPr marL="342900" lvl="0" indent="-342900" algn="just">
              <a:buFont typeface="Wingdings" panose="05000000000000000000" pitchFamily="2" charset="2"/>
              <a:buChar char="Ø"/>
            </a:pPr>
            <a:r>
              <a:rPr lang="fr-FR" sz="2400" u="sng" dirty="0" smtClean="0">
                <a:solidFill>
                  <a:prstClr val="black"/>
                </a:solidFill>
                <a:latin typeface="Book Antiqua"/>
                <a:cs typeface="Times New Roman"/>
              </a:rPr>
              <a:t>Un extrait qui présente une dimension romantique</a:t>
            </a:r>
            <a:r>
              <a:rPr lang="fr-FR" sz="2400" dirty="0" smtClean="0">
                <a:solidFill>
                  <a:prstClr val="black"/>
                </a:solidFill>
                <a:latin typeface="Book Antiqua"/>
                <a:cs typeface="Times New Roman"/>
              </a:rPr>
              <a:t> </a:t>
            </a:r>
            <a:r>
              <a:rPr lang="fr-FR" sz="2000" dirty="0" smtClean="0">
                <a:solidFill>
                  <a:prstClr val="black"/>
                </a:solidFill>
                <a:latin typeface="Book Antiqua"/>
                <a:cs typeface="Times New Roman"/>
              </a:rPr>
              <a:t>pour analyser ou réinvestir l’importance de cette dimension dans le relief des personnages.</a:t>
            </a:r>
            <a:endParaRPr lang="fr-FR" sz="2000" dirty="0">
              <a:solidFill>
                <a:prstClr val="black"/>
              </a:solidFill>
              <a:latin typeface="Book Antiqua"/>
              <a:cs typeface="Times New Roman"/>
            </a:endParaRPr>
          </a:p>
          <a:p>
            <a:pPr lvl="0"/>
            <a:endParaRPr lang="fr-FR" sz="1400" dirty="0">
              <a:solidFill>
                <a:prstClr val="black"/>
              </a:solidFill>
              <a:latin typeface="Book Antiqua"/>
              <a:cs typeface="Times New Roman"/>
            </a:endParaRPr>
          </a:p>
          <a:p>
            <a:pPr marL="342900" lvl="0" indent="-342900">
              <a:buFont typeface="Wingdings" panose="05000000000000000000" pitchFamily="2" charset="2"/>
              <a:buChar char="Ø"/>
            </a:pPr>
            <a:r>
              <a:rPr lang="fr-FR" sz="2400" u="sng" dirty="0" smtClean="0">
                <a:solidFill>
                  <a:prstClr val="black"/>
                </a:solidFill>
                <a:latin typeface="Book Antiqua"/>
                <a:cs typeface="Times New Roman"/>
              </a:rPr>
              <a:t>La scène finale à mettre en rapport avec l’incipit</a:t>
            </a:r>
            <a:endParaRPr lang="fr-FR" sz="2400" u="sng" dirty="0">
              <a:solidFill>
                <a:prstClr val="black"/>
              </a:solidFill>
              <a:latin typeface="Book Antiqua"/>
              <a:cs typeface="Times New Roman"/>
            </a:endParaRPr>
          </a:p>
        </p:txBody>
      </p:sp>
    </p:spTree>
    <p:extLst>
      <p:ext uri="{BB962C8B-B14F-4D97-AF65-F5344CB8AC3E}">
        <p14:creationId xmlns:p14="http://schemas.microsoft.com/office/powerpoint/2010/main" val="2889014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67"/>
            <a:ext cx="9144000" cy="6432530"/>
          </a:xfrm>
          <a:prstGeom prst="rect">
            <a:avLst/>
          </a:prstGeom>
        </p:spPr>
        <p:txBody>
          <a:bodyPr wrap="square">
            <a:spAutoFit/>
          </a:bodyPr>
          <a:lstStyle/>
          <a:p>
            <a:pPr lvl="0" algn="ctr"/>
            <a:r>
              <a:rPr lang="fr-FR" sz="2800" u="sng" dirty="0" smtClean="0">
                <a:solidFill>
                  <a:prstClr val="black"/>
                </a:solidFill>
                <a:latin typeface="Book Antiqua"/>
                <a:ea typeface="Calibri"/>
                <a:cs typeface="Times New Roman"/>
              </a:rPr>
              <a:t>A la maison puis en classe…</a:t>
            </a:r>
          </a:p>
          <a:p>
            <a:pPr lvl="0"/>
            <a:endParaRPr lang="fr-FR" sz="2400" dirty="0">
              <a:solidFill>
                <a:prstClr val="black"/>
              </a:solidFill>
              <a:latin typeface="Book Antiqua"/>
              <a:cs typeface="Times New Roman"/>
            </a:endParaRPr>
          </a:p>
          <a:p>
            <a:pPr lvl="0"/>
            <a:r>
              <a:rPr lang="fr-FR" sz="2400" u="sng" dirty="0" smtClean="0">
                <a:solidFill>
                  <a:prstClr val="black"/>
                </a:solidFill>
                <a:latin typeface="Book Antiqua"/>
                <a:cs typeface="Times New Roman"/>
              </a:rPr>
              <a:t>Constitution de deux groupes</a:t>
            </a:r>
            <a:r>
              <a:rPr lang="fr-FR" sz="2400" dirty="0" smtClean="0">
                <a:solidFill>
                  <a:prstClr val="black"/>
                </a:solidFill>
                <a:latin typeface="Book Antiqua"/>
                <a:cs typeface="Times New Roman"/>
              </a:rPr>
              <a:t>: </a:t>
            </a:r>
          </a:p>
          <a:p>
            <a:pPr lvl="0" algn="just"/>
            <a:r>
              <a:rPr lang="fr-FR" sz="2400" dirty="0" smtClean="0">
                <a:solidFill>
                  <a:prstClr val="black"/>
                </a:solidFill>
                <a:latin typeface="Book Antiqua"/>
                <a:cs typeface="Times New Roman"/>
              </a:rPr>
              <a:t>Un groupe d’élèves qui suivra le personnage du vagabond et un autre groupe d’élèves qui suivra le personnage d’Einstein en sélectionnant eux-mêmes à la lecture intégrale de l’œuvre les extraits qui leur paraissent caractéristiques de l’évolution du personnage.</a:t>
            </a:r>
          </a:p>
          <a:p>
            <a:pPr lvl="0" algn="just"/>
            <a:endParaRPr lang="fr-FR" sz="2400" dirty="0" smtClean="0">
              <a:solidFill>
                <a:prstClr val="black"/>
              </a:solidFill>
              <a:latin typeface="Book Antiqua"/>
              <a:cs typeface="Times New Roman"/>
            </a:endParaRPr>
          </a:p>
          <a:p>
            <a:pPr lvl="0"/>
            <a:r>
              <a:rPr lang="fr-FR" sz="2400" u="sng" dirty="0" smtClean="0">
                <a:solidFill>
                  <a:prstClr val="black"/>
                </a:solidFill>
                <a:latin typeface="Book Antiqua"/>
                <a:cs typeface="Times New Roman"/>
              </a:rPr>
              <a:t>Choix des groupes</a:t>
            </a:r>
            <a:r>
              <a:rPr lang="fr-FR" sz="2400" dirty="0" smtClean="0">
                <a:solidFill>
                  <a:prstClr val="black"/>
                </a:solidFill>
                <a:latin typeface="Book Antiqua"/>
                <a:cs typeface="Times New Roman"/>
              </a:rPr>
              <a:t>: </a:t>
            </a:r>
          </a:p>
          <a:p>
            <a:pPr lvl="0" algn="just"/>
            <a:r>
              <a:rPr lang="fr-FR" sz="2400" dirty="0">
                <a:solidFill>
                  <a:prstClr val="black"/>
                </a:solidFill>
                <a:latin typeface="Book Antiqua"/>
                <a:cs typeface="Times New Roman"/>
              </a:rPr>
              <a:t> </a:t>
            </a:r>
            <a:r>
              <a:rPr lang="fr-FR" sz="2400" dirty="0" smtClean="0">
                <a:solidFill>
                  <a:prstClr val="black"/>
                </a:solidFill>
                <a:latin typeface="Book Antiqua"/>
                <a:cs typeface="Times New Roman"/>
              </a:rPr>
              <a:t> -  Volontariat </a:t>
            </a:r>
          </a:p>
          <a:p>
            <a:pPr lvl="0" algn="just"/>
            <a:r>
              <a:rPr lang="fr-FR" sz="2400" dirty="0">
                <a:solidFill>
                  <a:prstClr val="black"/>
                </a:solidFill>
                <a:latin typeface="Book Antiqua"/>
                <a:cs typeface="Times New Roman"/>
              </a:rPr>
              <a:t> </a:t>
            </a:r>
            <a:r>
              <a:rPr lang="fr-FR" sz="2400" dirty="0" smtClean="0">
                <a:solidFill>
                  <a:prstClr val="black"/>
                </a:solidFill>
                <a:latin typeface="Book Antiqua"/>
                <a:cs typeface="Times New Roman"/>
              </a:rPr>
              <a:t> - Elèves désignés en fonction du niveau de lecture: on peut attribuer un personnage ou l’autre, ou encore les deux.</a:t>
            </a:r>
          </a:p>
          <a:p>
            <a:pPr lvl="0"/>
            <a:endParaRPr lang="fr-FR" sz="2400" u="sng" dirty="0">
              <a:solidFill>
                <a:prstClr val="black"/>
              </a:solidFill>
              <a:latin typeface="Book Antiqua"/>
              <a:cs typeface="Times New Roman"/>
            </a:endParaRPr>
          </a:p>
          <a:p>
            <a:pPr lvl="0"/>
            <a:r>
              <a:rPr lang="fr-FR" sz="2400" u="sng" dirty="0" smtClean="0">
                <a:solidFill>
                  <a:prstClr val="black"/>
                </a:solidFill>
                <a:latin typeface="Book Antiqua"/>
                <a:cs typeface="Times New Roman"/>
              </a:rPr>
              <a:t>Supports</a:t>
            </a:r>
            <a:r>
              <a:rPr lang="fr-FR" sz="2400" dirty="0">
                <a:solidFill>
                  <a:prstClr val="black"/>
                </a:solidFill>
                <a:latin typeface="Book Antiqua"/>
                <a:cs typeface="Times New Roman"/>
              </a:rPr>
              <a:t>: </a:t>
            </a:r>
          </a:p>
          <a:p>
            <a:pPr marL="342900" lvl="0" indent="-342900" algn="just">
              <a:buFont typeface="Wingdings" panose="05000000000000000000" pitchFamily="2" charset="2"/>
              <a:buChar char="Ø"/>
            </a:pPr>
            <a:r>
              <a:rPr lang="fr-FR" sz="2400" dirty="0">
                <a:solidFill>
                  <a:prstClr val="black"/>
                </a:solidFill>
                <a:latin typeface="Book Antiqua"/>
                <a:cs typeface="Times New Roman"/>
              </a:rPr>
              <a:t>l’œuvre </a:t>
            </a:r>
            <a:r>
              <a:rPr lang="fr-FR" sz="2400" dirty="0" smtClean="0">
                <a:solidFill>
                  <a:prstClr val="black"/>
                </a:solidFill>
                <a:latin typeface="Book Antiqua"/>
                <a:cs typeface="Times New Roman"/>
              </a:rPr>
              <a:t>elle-même</a:t>
            </a:r>
            <a:endParaRPr lang="fr-FR" sz="2400" dirty="0">
              <a:solidFill>
                <a:prstClr val="black"/>
              </a:solidFill>
              <a:latin typeface="Book Antiqua"/>
              <a:cs typeface="Times New Roman"/>
            </a:endParaRPr>
          </a:p>
          <a:p>
            <a:pPr marL="342900" lvl="0" indent="-342900" algn="just">
              <a:buFont typeface="Wingdings" panose="05000000000000000000" pitchFamily="2" charset="2"/>
              <a:buChar char="Ø"/>
            </a:pPr>
            <a:r>
              <a:rPr lang="fr-FR" sz="2400" dirty="0">
                <a:solidFill>
                  <a:prstClr val="black"/>
                </a:solidFill>
                <a:latin typeface="Book Antiqua"/>
                <a:cs typeface="Times New Roman"/>
              </a:rPr>
              <a:t>une fiche pour les guider dans le choix des </a:t>
            </a:r>
            <a:r>
              <a:rPr lang="fr-FR" sz="2400" dirty="0" smtClean="0">
                <a:solidFill>
                  <a:prstClr val="black"/>
                </a:solidFill>
                <a:latin typeface="Book Antiqua"/>
                <a:cs typeface="Times New Roman"/>
              </a:rPr>
              <a:t>extraits.</a:t>
            </a:r>
          </a:p>
        </p:txBody>
      </p:sp>
    </p:spTree>
    <p:extLst>
      <p:ext uri="{BB962C8B-B14F-4D97-AF65-F5344CB8AC3E}">
        <p14:creationId xmlns:p14="http://schemas.microsoft.com/office/powerpoint/2010/main" val="3660098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108" y="764704"/>
            <a:ext cx="8640960" cy="5201424"/>
          </a:xfrm>
          <a:prstGeom prst="rect">
            <a:avLst/>
          </a:prstGeom>
        </p:spPr>
        <p:txBody>
          <a:bodyPr wrap="square">
            <a:spAutoFit/>
          </a:bodyPr>
          <a:lstStyle/>
          <a:p>
            <a:pPr algn="ctr"/>
            <a:r>
              <a:rPr lang="fr-FR" sz="3200" b="1" u="sng" dirty="0" smtClean="0">
                <a:solidFill>
                  <a:schemeClr val="tx2"/>
                </a:solidFill>
                <a:latin typeface="Book Antiqua" panose="02040602050305030304" pitchFamily="18" charset="0"/>
              </a:rPr>
              <a:t>L’homme face aux avancées scientifiques et techniques: enthousiasmes et interrogations</a:t>
            </a:r>
          </a:p>
          <a:p>
            <a:pPr algn="just"/>
            <a:endParaRPr lang="fr-FR" sz="2400" dirty="0" smtClean="0">
              <a:latin typeface="Book Antiqua" panose="02040602050305030304" pitchFamily="18" charset="0"/>
            </a:endParaRPr>
          </a:p>
          <a:p>
            <a:pPr algn="just"/>
            <a:endParaRPr lang="fr-FR" sz="2400" dirty="0">
              <a:latin typeface="Book Antiqua" panose="02040602050305030304" pitchFamily="18" charset="0"/>
            </a:endParaRPr>
          </a:p>
          <a:p>
            <a:pPr algn="just"/>
            <a:r>
              <a:rPr lang="fr-FR" sz="2400" u="sng" dirty="0" smtClean="0">
                <a:latin typeface="Book Antiqua" panose="02040602050305030304" pitchFamily="18" charset="0"/>
              </a:rPr>
              <a:t>Les trois interrogations au programme</a:t>
            </a:r>
            <a:r>
              <a:rPr lang="fr-FR" sz="2400" dirty="0" smtClean="0">
                <a:latin typeface="Book Antiqua" panose="02040602050305030304" pitchFamily="18" charset="0"/>
              </a:rPr>
              <a:t>:</a:t>
            </a:r>
          </a:p>
          <a:p>
            <a:pPr algn="just"/>
            <a:endParaRPr lang="fr-FR" sz="2800" dirty="0" smtClean="0">
              <a:latin typeface="Book Antiqua" panose="02040602050305030304" pitchFamily="18" charset="0"/>
            </a:endParaRPr>
          </a:p>
          <a:p>
            <a:pPr algn="just"/>
            <a:r>
              <a:rPr lang="fr-FR" sz="2400" dirty="0" smtClean="0">
                <a:latin typeface="Book Antiqua" panose="02040602050305030304" pitchFamily="18" charset="0"/>
              </a:rPr>
              <a:t>- </a:t>
            </a:r>
            <a:r>
              <a:rPr lang="fr-FR" sz="2400" dirty="0">
                <a:latin typeface="Book Antiqua" panose="02040602050305030304" pitchFamily="18" charset="0"/>
              </a:rPr>
              <a:t>En quoi les avancées scientifiques et techniques nécessitent</a:t>
            </a:r>
          </a:p>
          <a:p>
            <a:pPr algn="just"/>
            <a:r>
              <a:rPr lang="fr-FR" sz="2400" dirty="0">
                <a:latin typeface="Book Antiqua" panose="02040602050305030304" pitchFamily="18" charset="0"/>
              </a:rPr>
              <a:t>elles une réflexion individuelle et collective </a:t>
            </a:r>
            <a:r>
              <a:rPr lang="fr-FR" sz="2400" dirty="0" smtClean="0">
                <a:latin typeface="Book Antiqua" panose="02040602050305030304" pitchFamily="18" charset="0"/>
              </a:rPr>
              <a:t>?</a:t>
            </a:r>
          </a:p>
          <a:p>
            <a:pPr algn="just"/>
            <a:endParaRPr lang="fr-FR" sz="2400" dirty="0">
              <a:latin typeface="Book Antiqua" panose="02040602050305030304" pitchFamily="18" charset="0"/>
            </a:endParaRPr>
          </a:p>
          <a:p>
            <a:pPr algn="just"/>
            <a:r>
              <a:rPr lang="fr-FR" sz="2400" dirty="0">
                <a:latin typeface="Book Antiqua" panose="02040602050305030304" pitchFamily="18" charset="0"/>
              </a:rPr>
              <a:t>- Le dépassement des limites de l’être humain peut-il faire</a:t>
            </a:r>
          </a:p>
          <a:p>
            <a:pPr algn="just"/>
            <a:r>
              <a:rPr lang="fr-FR" sz="2400" dirty="0">
                <a:latin typeface="Book Antiqua" panose="02040602050305030304" pitchFamily="18" charset="0"/>
              </a:rPr>
              <a:t>craindre une perte d’humanité </a:t>
            </a:r>
            <a:r>
              <a:rPr lang="fr-FR" sz="2400" dirty="0" smtClean="0">
                <a:latin typeface="Book Antiqua" panose="02040602050305030304" pitchFamily="18" charset="0"/>
              </a:rPr>
              <a:t>?</a:t>
            </a:r>
          </a:p>
          <a:p>
            <a:pPr algn="just"/>
            <a:endParaRPr lang="fr-FR" sz="2400" dirty="0">
              <a:latin typeface="Book Antiqua" panose="02040602050305030304" pitchFamily="18" charset="0"/>
            </a:endParaRPr>
          </a:p>
          <a:p>
            <a:pPr algn="just"/>
            <a:r>
              <a:rPr lang="fr-FR" sz="2400" dirty="0">
                <a:latin typeface="Book Antiqua" panose="02040602050305030304" pitchFamily="18" charset="0"/>
              </a:rPr>
              <a:t>- Le virtuel est-il un enrichissement du réel ?</a:t>
            </a:r>
          </a:p>
        </p:txBody>
      </p:sp>
    </p:spTree>
    <p:extLst>
      <p:ext uri="{BB962C8B-B14F-4D97-AF65-F5344CB8AC3E}">
        <p14:creationId xmlns:p14="http://schemas.microsoft.com/office/powerpoint/2010/main" val="3116927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1507</TotalTime>
  <Words>1880</Words>
  <Application>Microsoft Office PowerPoint</Application>
  <PresentationFormat>Affichage à l'écran (4:3)</PresentationFormat>
  <Paragraphs>282</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sophie.bitouzet@sfr.fr</dc:creator>
  <cp:lastModifiedBy>Jimmy Pourcelot</cp:lastModifiedBy>
  <cp:revision>204</cp:revision>
  <dcterms:created xsi:type="dcterms:W3CDTF">2015-01-11T15:21:08Z</dcterms:created>
  <dcterms:modified xsi:type="dcterms:W3CDTF">2017-09-02T19:04:18Z</dcterms:modified>
</cp:coreProperties>
</file>