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7" r:id="rId2"/>
    <p:sldId id="258" r:id="rId3"/>
    <p:sldId id="429" r:id="rId4"/>
    <p:sldId id="259" r:id="rId5"/>
    <p:sldId id="416" r:id="rId6"/>
    <p:sldId id="430" r:id="rId7"/>
    <p:sldId id="261" r:id="rId8"/>
    <p:sldId id="417" r:id="rId9"/>
    <p:sldId id="431" r:id="rId10"/>
    <p:sldId id="418" r:id="rId11"/>
    <p:sldId id="419" r:id="rId12"/>
    <p:sldId id="420" r:id="rId13"/>
    <p:sldId id="421" r:id="rId14"/>
    <p:sldId id="422" r:id="rId15"/>
    <p:sldId id="423" r:id="rId16"/>
    <p:sldId id="424" r:id="rId17"/>
    <p:sldId id="432" r:id="rId18"/>
    <p:sldId id="426" r:id="rId19"/>
    <p:sldId id="427" r:id="rId20"/>
    <p:sldId id="428" r:id="rId21"/>
    <p:sldId id="413" r:id="rId22"/>
    <p:sldId id="388" r:id="rId23"/>
    <p:sldId id="378" r:id="rId24"/>
    <p:sldId id="405" r:id="rId25"/>
    <p:sldId id="404" r:id="rId26"/>
    <p:sldId id="406" r:id="rId27"/>
    <p:sldId id="383" r:id="rId28"/>
    <p:sldId id="414" r:id="rId29"/>
    <p:sldId id="407" r:id="rId30"/>
    <p:sldId id="372" r:id="rId31"/>
    <p:sldId id="408" r:id="rId32"/>
    <p:sldId id="412" r:id="rId33"/>
    <p:sldId id="410" r:id="rId34"/>
    <p:sldId id="391" r:id="rId35"/>
    <p:sldId id="409" r:id="rId36"/>
    <p:sldId id="411" r:id="rId37"/>
    <p:sldId id="415" r:id="rId38"/>
    <p:sldId id="396" r:id="rId39"/>
    <p:sldId id="395" r:id="rId4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Fanny RAVEU" initials="FR" lastIdx="1" clrIdx="0">
    <p:extLst>
      <p:ext uri="{19B8F6BF-5375-455C-9EA6-DF929625EA0E}">
        <p15:presenceInfo xmlns:p15="http://schemas.microsoft.com/office/powerpoint/2012/main" userId="c7047237c50add2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41" autoAdjust="0"/>
    <p:restoredTop sz="60182" autoAdjust="0"/>
  </p:normalViewPr>
  <p:slideViewPr>
    <p:cSldViewPr snapToGrid="0">
      <p:cViewPr varScale="1">
        <p:scale>
          <a:sx n="44" d="100"/>
          <a:sy n="44" d="100"/>
        </p:scale>
        <p:origin x="151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FFBF4E-5699-4CE9-850B-3EAAA6A6D7E1}" type="datetimeFigureOut">
              <a:rPr lang="fr-FR" smtClean="0"/>
              <a:t>11/10/2022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8FAB9F-DD3C-4030-B349-30DBA657B5D0}" type="slidenum">
              <a:rPr lang="fr-FR" smtClean="0"/>
              <a:t>‹N°›</a:t>
            </a:fld>
            <a:endParaRPr lang="fr-FR"/>
          </a:p>
        </p:txBody>
      </p:sp>
    </p:spTree>
    <p:extLst>
      <p:ext uri="{BB962C8B-B14F-4D97-AF65-F5344CB8AC3E}">
        <p14:creationId xmlns:p14="http://schemas.microsoft.com/office/powerpoint/2010/main" val="1896262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170739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les tests spécifiques et cela est </a:t>
            </a:r>
            <a:r>
              <a:rPr lang="fr-FR" b="1" dirty="0"/>
              <a:t>valable pour les tests</a:t>
            </a:r>
            <a:r>
              <a:rPr lang="fr-FR" b="1" baseline="0" dirty="0"/>
              <a:t> de CAP et ceux de baccalauréat professionnel</a:t>
            </a:r>
            <a:r>
              <a:rPr lang="fr-FR" baseline="0" dirty="0"/>
              <a:t>, </a:t>
            </a:r>
            <a:r>
              <a:rPr lang="fr-FR" b="1" baseline="0" dirty="0"/>
              <a:t>l’a</a:t>
            </a:r>
            <a:r>
              <a:rPr lang="fr-FR" b="1" dirty="0"/>
              <a:t>nalyse des distracteurs est importante.</a:t>
            </a:r>
          </a:p>
          <a:p>
            <a:endParaRPr lang="fr-FR" dirty="0"/>
          </a:p>
          <a:p>
            <a:r>
              <a:rPr lang="fr-FR" dirty="0"/>
              <a:t>Pourquoi</a:t>
            </a:r>
            <a:r>
              <a:rPr lang="fr-FR" baseline="0" dirty="0"/>
              <a:t> analyser </a:t>
            </a:r>
            <a:r>
              <a:rPr lang="fr-FR" b="1" baseline="0" dirty="0"/>
              <a:t>les distracteurs </a:t>
            </a:r>
            <a:r>
              <a:rPr lang="fr-FR" baseline="0" dirty="0"/>
              <a:t>?</a:t>
            </a:r>
          </a:p>
          <a:p>
            <a:r>
              <a:rPr lang="fr-FR" dirty="0"/>
              <a:t>Les distracteurs</a:t>
            </a:r>
            <a:r>
              <a:rPr lang="fr-FR" baseline="0" dirty="0"/>
              <a:t> permettent de </a:t>
            </a:r>
            <a:r>
              <a:rPr lang="fr-FR" b="1" baseline="0" dirty="0"/>
              <a:t>pointer les éléments qui ont pu </a:t>
            </a:r>
            <a:r>
              <a:rPr lang="fr-FR" b="1" dirty="0"/>
              <a:t>détourner l'attention de</a:t>
            </a:r>
            <a:r>
              <a:rPr lang="fr-FR" b="1" baseline="0" dirty="0"/>
              <a:t> l’élève.</a:t>
            </a:r>
          </a:p>
          <a:p>
            <a:endParaRPr lang="fr-FR" dirty="0"/>
          </a:p>
          <a:p>
            <a:r>
              <a:rPr lang="fr-FR" dirty="0"/>
              <a:t> L</a:t>
            </a:r>
            <a:r>
              <a:rPr lang="fr-FR" baseline="0" dirty="0"/>
              <a:t>’analyse qui en est faite va </a:t>
            </a:r>
            <a:r>
              <a:rPr lang="fr-FR" b="1" baseline="0" dirty="0"/>
              <a:t>vous aider </a:t>
            </a:r>
            <a:r>
              <a:rPr lang="fr-FR" baseline="0" dirty="0"/>
              <a:t>à comprendre les raisons qui ont pu pousser l’élève à faire sa proposition. </a:t>
            </a:r>
          </a:p>
          <a:p>
            <a:r>
              <a:rPr lang="fr-FR" baseline="0" dirty="0"/>
              <a:t> et vous permettre d’</a:t>
            </a:r>
            <a:r>
              <a:rPr lang="fr-FR" b="1" baseline="0" dirty="0"/>
              <a:t>envisager</a:t>
            </a:r>
            <a:r>
              <a:rPr lang="fr-FR" baseline="0" dirty="0"/>
              <a:t> des pistes de remédiation.</a:t>
            </a:r>
            <a:endParaRPr lang="fr-FR" dirty="0"/>
          </a:p>
        </p:txBody>
      </p:sp>
      <p:sp>
        <p:nvSpPr>
          <p:cNvPr id="4" name="Espace réservé du numéro de diapositive 3"/>
          <p:cNvSpPr>
            <a:spLocks noGrp="1"/>
          </p:cNvSpPr>
          <p:nvPr>
            <p:ph type="sldNum" sz="quarter" idx="5"/>
          </p:nvPr>
        </p:nvSpPr>
        <p:spPr/>
        <p:txBody>
          <a:bodyPr/>
          <a:lstStyle/>
          <a:p>
            <a:fld id="{2CC69C0C-4A92-4CAE-99BD-7C4EAE754EDD}" type="slidenum">
              <a:rPr lang="fr-FR" smtClean="0"/>
              <a:t>13</a:t>
            </a:fld>
            <a:endParaRPr lang="fr-FR"/>
          </a:p>
        </p:txBody>
      </p:sp>
    </p:spTree>
    <p:extLst>
      <p:ext uri="{BB962C8B-B14F-4D97-AF65-F5344CB8AC3E}">
        <p14:creationId xmlns:p14="http://schemas.microsoft.com/office/powerpoint/2010/main" val="1828714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fontAlgn="base"/>
            <a:r>
              <a:rPr lang="fr-FR" sz="1200" b="1" dirty="0">
                <a:latin typeface="Arial" panose="020B0604020202020204" pitchFamily="34" charset="0"/>
                <a:cs typeface="Arial" panose="020B0604020202020204" pitchFamily="34" charset="0"/>
              </a:rPr>
              <a:t>Caractéristiques des supports et compétences évaluées </a:t>
            </a:r>
            <a:r>
              <a:rPr lang="fr-FR" sz="1200" dirty="0">
                <a:latin typeface="Arial" panose="020B0604020202020204" pitchFamily="34" charset="0"/>
                <a:cs typeface="Arial" panose="020B0604020202020204" pitchFamily="34" charset="0"/>
              </a:rPr>
              <a:t>(Cf. 5.3 pour analyse des questions)</a:t>
            </a:r>
          </a:p>
          <a:p>
            <a:pPr algn="l" fontAlgn="base"/>
            <a:endParaRPr lang="fr-FR" sz="1200" dirty="0">
              <a:latin typeface="Arial" panose="020B0604020202020204" pitchFamily="34" charset="0"/>
              <a:cs typeface="Arial" panose="020B0604020202020204" pitchFamily="34" charset="0"/>
            </a:endParaRPr>
          </a:p>
          <a:p>
            <a:pPr algn="l" fontAlgn="base"/>
            <a:r>
              <a:rPr lang="fr-FR" sz="1200" b="1" dirty="0">
                <a:latin typeface="Arial" panose="020B0604020202020204" pitchFamily="34" charset="0"/>
                <a:cs typeface="Arial" panose="020B0604020202020204" pitchFamily="34" charset="0"/>
              </a:rPr>
              <a:t>2 Extraits d’une émission de radio ;</a:t>
            </a:r>
          </a:p>
          <a:p>
            <a:pPr algn="l" fontAlgn="base"/>
            <a:r>
              <a:rPr lang="fr-FR" sz="1200" b="1" dirty="0">
                <a:latin typeface="Arial" panose="020B0604020202020204" pitchFamily="34" charset="0"/>
                <a:cs typeface="Arial" panose="020B0604020202020204" pitchFamily="34" charset="0"/>
              </a:rPr>
              <a:t>2 minutes maximum ;</a:t>
            </a:r>
          </a:p>
          <a:p>
            <a:pPr algn="l" fontAlgn="base"/>
            <a:r>
              <a:rPr lang="fr-FR" sz="1200" b="1" dirty="0">
                <a:latin typeface="Arial" panose="020B0604020202020204" pitchFamily="34" charset="0"/>
                <a:cs typeface="Arial" panose="020B0604020202020204" pitchFamily="34" charset="0"/>
              </a:rPr>
              <a:t>Syntaxe simple et vocabulaire courant ; </a:t>
            </a:r>
          </a:p>
          <a:p>
            <a:pPr algn="l" fontAlgn="base"/>
            <a:r>
              <a:rPr lang="fr-FR" sz="1200" b="1" dirty="0">
                <a:latin typeface="Arial" panose="020B0604020202020204" pitchFamily="34" charset="0"/>
                <a:cs typeface="Arial" panose="020B0604020202020204" pitchFamily="34" charset="0"/>
              </a:rPr>
              <a:t>Diction bien articulée de vitesse moyenne.</a:t>
            </a:r>
          </a:p>
          <a:p>
            <a:pPr algn="l" fontAlgn="base"/>
            <a:endParaRPr lang="fr-FR" sz="1200" b="1" dirty="0">
              <a:latin typeface="Arial" panose="020B0604020202020204" pitchFamily="34" charset="0"/>
              <a:cs typeface="Arial" panose="020B0604020202020204" pitchFamily="34" charset="0"/>
            </a:endParaRPr>
          </a:p>
          <a:p>
            <a:pPr algn="l" fontAlgn="base"/>
            <a:r>
              <a:rPr lang="fr-FR" sz="1200" b="1" dirty="0">
                <a:latin typeface="Arial" panose="020B0604020202020204" pitchFamily="34" charset="0"/>
                <a:cs typeface="Arial" panose="020B0604020202020204" pitchFamily="34" charset="0"/>
              </a:rPr>
              <a:t>2 séries de 5 questions</a:t>
            </a:r>
          </a:p>
          <a:p>
            <a:endParaRPr lang="fr-FR" dirty="0"/>
          </a:p>
        </p:txBody>
      </p:sp>
      <p:sp>
        <p:nvSpPr>
          <p:cNvPr id="4" name="Espace réservé du numéro de diapositive 3"/>
          <p:cNvSpPr>
            <a:spLocks noGrp="1"/>
          </p:cNvSpPr>
          <p:nvPr>
            <p:ph type="sldNum" sz="quarter" idx="10"/>
          </p:nvPr>
        </p:nvSpPr>
        <p:spPr/>
        <p:txBody>
          <a:bodyPr/>
          <a:lstStyle/>
          <a:p>
            <a:fld id="{7C8FAB9F-DD3C-4030-B349-30DBA657B5D0}" type="slidenum">
              <a:rPr lang="fr-FR" smtClean="0"/>
              <a:t>14</a:t>
            </a:fld>
            <a:endParaRPr lang="fr-FR"/>
          </a:p>
        </p:txBody>
      </p:sp>
    </p:spTree>
    <p:extLst>
      <p:ext uri="{BB962C8B-B14F-4D97-AF65-F5344CB8AC3E}">
        <p14:creationId xmlns:p14="http://schemas.microsoft.com/office/powerpoint/2010/main" val="865966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Fiche qui détermine 2 groupes de besoin : </a:t>
            </a:r>
          </a:p>
          <a:p>
            <a:endParaRPr lang="fr-FR" dirty="0"/>
          </a:p>
          <a:p>
            <a:pPr marL="285750" indent="-285750" fontAlgn="base">
              <a:buFont typeface="Wingdings" panose="05000000000000000000" pitchFamily="2" charset="2"/>
              <a:buChar char="q"/>
            </a:pPr>
            <a:r>
              <a:rPr lang="fr-FR" sz="1200" dirty="0"/>
              <a:t>Groupe </a:t>
            </a:r>
            <a:r>
              <a:rPr lang="fr-FR" sz="1200" b="1" dirty="0">
                <a:solidFill>
                  <a:srgbClr val="002060"/>
                </a:solidFill>
              </a:rPr>
              <a:t>« à besoins de consolidation des compétences élémentaires en compréhension » </a:t>
            </a:r>
          </a:p>
          <a:p>
            <a:pPr fontAlgn="base"/>
            <a:r>
              <a:rPr lang="fr-FR" sz="1200" dirty="0"/>
              <a:t>-&gt; nécessité d’accompagnement ciblé ( Cf. 4.3.2)</a:t>
            </a:r>
          </a:p>
          <a:p>
            <a:pPr fontAlgn="base"/>
            <a:endParaRPr lang="fr-FR" sz="1200" dirty="0"/>
          </a:p>
          <a:p>
            <a:pPr marL="285750" indent="-285750" fontAlgn="base">
              <a:spcAft>
                <a:spcPts val="0"/>
              </a:spcAft>
              <a:buFont typeface="Wingdings" panose="05000000000000000000" pitchFamily="2" charset="2"/>
              <a:buChar char="q"/>
            </a:pPr>
            <a:r>
              <a:rPr lang="fr-FR" sz="1200" dirty="0"/>
              <a:t>Groupe</a:t>
            </a:r>
            <a:r>
              <a:rPr lang="fr-FR" sz="1200" b="1" dirty="0">
                <a:solidFill>
                  <a:srgbClr val="002060"/>
                </a:solidFill>
              </a:rPr>
              <a:t> « capacité à comprendre les documents proposés » </a:t>
            </a:r>
            <a:r>
              <a:rPr lang="fr-FR" sz="1200" dirty="0"/>
              <a:t>–  Cf. 4.3.2)</a:t>
            </a:r>
          </a:p>
          <a:p>
            <a:endParaRPr lang="fr-FR" dirty="0"/>
          </a:p>
        </p:txBody>
      </p:sp>
      <p:sp>
        <p:nvSpPr>
          <p:cNvPr id="4" name="Espace réservé du numéro de diapositive 3"/>
          <p:cNvSpPr>
            <a:spLocks noGrp="1"/>
          </p:cNvSpPr>
          <p:nvPr>
            <p:ph type="sldNum" sz="quarter" idx="10"/>
          </p:nvPr>
        </p:nvSpPr>
        <p:spPr/>
        <p:txBody>
          <a:bodyPr/>
          <a:lstStyle/>
          <a:p>
            <a:fld id="{7C8FAB9F-DD3C-4030-B349-30DBA657B5D0}" type="slidenum">
              <a:rPr lang="fr-FR" smtClean="0"/>
              <a:t>15</a:t>
            </a:fld>
            <a:endParaRPr lang="fr-FR"/>
          </a:p>
        </p:txBody>
      </p:sp>
    </p:spTree>
    <p:extLst>
      <p:ext uri="{BB962C8B-B14F-4D97-AF65-F5344CB8AC3E}">
        <p14:creationId xmlns:p14="http://schemas.microsoft.com/office/powerpoint/2010/main" val="2126320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Groupe </a:t>
            </a:r>
            <a:r>
              <a:rPr lang="fr-FR" b="1" dirty="0">
                <a:solidFill>
                  <a:srgbClr val="002060"/>
                </a:solidFill>
              </a:rPr>
              <a:t>« à besoins de consolidation des compétences élémentaires en compréhension » </a:t>
            </a:r>
          </a:p>
          <a:p>
            <a:r>
              <a:rPr lang="fr-FR" dirty="0"/>
              <a:t>Élèves capables de  : </a:t>
            </a:r>
            <a:endParaRPr lang="fr-FR" dirty="0">
              <a:latin typeface="Arial" panose="020B0604020202020204" pitchFamily="34" charset="0"/>
            </a:endParaRPr>
          </a:p>
          <a:p>
            <a:r>
              <a:rPr lang="fr-FR" dirty="0">
                <a:latin typeface="Arial" panose="020B0604020202020204" pitchFamily="34" charset="0"/>
              </a:rPr>
              <a:t>- prélever des informations explicites</a:t>
            </a:r>
            <a:r>
              <a:rPr lang="fr-FR" dirty="0"/>
              <a:t> </a:t>
            </a:r>
            <a:r>
              <a:rPr lang="fr-FR" dirty="0">
                <a:latin typeface="Arial" panose="020B0604020202020204" pitchFamily="34" charset="0"/>
              </a:rPr>
              <a:t>repérables immédiatement dans des supports qui ne posent aucune difficulté</a:t>
            </a:r>
            <a:r>
              <a:rPr lang="fr-FR" dirty="0"/>
              <a:t/>
            </a:r>
            <a:br>
              <a:rPr lang="fr-FR" dirty="0"/>
            </a:br>
            <a:r>
              <a:rPr lang="fr-FR" dirty="0">
                <a:latin typeface="Arial" panose="020B0604020202020204" pitchFamily="34" charset="0"/>
              </a:rPr>
              <a:t>syntaxique et lexicale. </a:t>
            </a:r>
          </a:p>
          <a:p>
            <a:pPr marL="285750" indent="-285750">
              <a:buFontTx/>
              <a:buChar char="-"/>
            </a:pPr>
            <a:r>
              <a:rPr lang="fr-FR" dirty="0">
                <a:latin typeface="Arial" panose="020B0604020202020204" pitchFamily="34" charset="0"/>
              </a:rPr>
              <a:t>rechercher dans le support les mots qui figurent dans les questions</a:t>
            </a:r>
            <a:r>
              <a:rPr lang="fr-FR" baseline="0" dirty="0">
                <a:latin typeface="+mn-lt"/>
              </a:rPr>
              <a:t> </a:t>
            </a:r>
            <a:r>
              <a:rPr lang="fr-FR" dirty="0">
                <a:latin typeface="Arial" panose="020B0604020202020204" pitchFamily="34" charset="0"/>
              </a:rPr>
              <a:t>et/ou propositions de réponse. </a:t>
            </a:r>
          </a:p>
          <a:p>
            <a:pPr marL="285750" indent="-285750">
              <a:buFontTx/>
              <a:buChar char="-"/>
            </a:pPr>
            <a:r>
              <a:rPr lang="fr-FR" dirty="0">
                <a:latin typeface="Arial" panose="020B0604020202020204" pitchFamily="34" charset="0"/>
              </a:rPr>
              <a:t>=&gt; La tâche cognitive est allégée car le support textuel est</a:t>
            </a:r>
            <a:r>
              <a:rPr lang="fr-FR" baseline="0" dirty="0">
                <a:latin typeface="+mn-lt"/>
              </a:rPr>
              <a:t> </a:t>
            </a:r>
            <a:r>
              <a:rPr lang="fr-FR" dirty="0">
                <a:latin typeface="Arial" panose="020B0604020202020204" pitchFamily="34" charset="0"/>
              </a:rPr>
              <a:t>bref et les questions sur l’infographie indiquent aux élèves à quelle partie se référer</a:t>
            </a:r>
            <a:r>
              <a:rPr lang="fr-FR" dirty="0"/>
              <a:t/>
            </a:r>
            <a:br>
              <a:rPr lang="fr-FR" dirty="0"/>
            </a:br>
            <a:r>
              <a:rPr lang="fr-FR" dirty="0">
                <a:latin typeface="Arial" panose="020B0604020202020204" pitchFamily="34" charset="0"/>
              </a:rPr>
              <a:t>pour répondre.</a:t>
            </a:r>
          </a:p>
          <a:p>
            <a:pPr marL="0" indent="0">
              <a:buFontTx/>
              <a:buNone/>
            </a:pPr>
            <a:endParaRPr lang="fr-FR" dirty="0">
              <a:latin typeface="Arial" panose="020B0604020202020204" pitchFamily="34" charset="0"/>
            </a:endParaRPr>
          </a:p>
          <a:p>
            <a:r>
              <a:rPr lang="fr-FR" dirty="0">
                <a:latin typeface="Arial" panose="020B0604020202020204" pitchFamily="34" charset="0"/>
              </a:rPr>
              <a:t>Élèves en difficultés pour</a:t>
            </a:r>
            <a:r>
              <a:rPr lang="fr-FR" baseline="0" dirty="0">
                <a:latin typeface="Arial" panose="020B0604020202020204" pitchFamily="34" charset="0"/>
              </a:rPr>
              <a:t> </a:t>
            </a:r>
            <a:r>
              <a:rPr lang="fr-FR" dirty="0">
                <a:latin typeface="Arial" panose="020B0604020202020204" pitchFamily="34" charset="0"/>
              </a:rPr>
              <a:t>:</a:t>
            </a:r>
          </a:p>
          <a:p>
            <a:pPr marL="285750" indent="-285750" fontAlgn="base">
              <a:buFontTx/>
              <a:buChar char="-"/>
            </a:pPr>
            <a:r>
              <a:rPr lang="fr-FR" dirty="0"/>
              <a:t>un prélèvement d’information moins immédiat (reformulation de l’information, information non saillante),</a:t>
            </a:r>
          </a:p>
          <a:p>
            <a:pPr marL="285750" indent="-285750" fontAlgn="base">
              <a:buFontTx/>
              <a:buChar char="-"/>
            </a:pPr>
            <a:r>
              <a:rPr lang="fr-FR" dirty="0"/>
              <a:t>un processus cognitif à mettre en œuvre plus complexe et demandant un raisonnement. </a:t>
            </a:r>
          </a:p>
          <a:p>
            <a:r>
              <a:rPr lang="fr-FR" b="1" dirty="0">
                <a:solidFill>
                  <a:srgbClr val="002060"/>
                </a:solidFill>
              </a:rPr>
              <a:t>Les tâches faisant appel au sens global sont hors de portée tout comme celles qui demandent d’intégrer plusieurs informations</a:t>
            </a:r>
            <a:r>
              <a:rPr lang="fr-FR" dirty="0"/>
              <a:t>. </a:t>
            </a:r>
          </a:p>
          <a:p>
            <a:endParaRPr lang="fr-FR" dirty="0"/>
          </a:p>
        </p:txBody>
      </p:sp>
      <p:sp>
        <p:nvSpPr>
          <p:cNvPr id="4" name="Espace réservé du numéro de diapositive 3"/>
          <p:cNvSpPr>
            <a:spLocks noGrp="1"/>
          </p:cNvSpPr>
          <p:nvPr>
            <p:ph type="sldNum" sz="quarter" idx="10"/>
          </p:nvPr>
        </p:nvSpPr>
        <p:spPr/>
        <p:txBody>
          <a:bodyPr/>
          <a:lstStyle/>
          <a:p>
            <a:fld id="{7C8FAB9F-DD3C-4030-B349-30DBA657B5D0}" type="slidenum">
              <a:rPr lang="fr-FR" smtClean="0"/>
              <a:t>16</a:t>
            </a:fld>
            <a:endParaRPr lang="fr-FR"/>
          </a:p>
        </p:txBody>
      </p:sp>
    </p:spTree>
    <p:extLst>
      <p:ext uri="{BB962C8B-B14F-4D97-AF65-F5344CB8AC3E}">
        <p14:creationId xmlns:p14="http://schemas.microsoft.com/office/powerpoint/2010/main" val="1355657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a:latin typeface="Arial" panose="020B0604020202020204" pitchFamily="34" charset="0"/>
                <a:cs typeface="Arial" panose="020B0604020202020204" pitchFamily="34" charset="0"/>
              </a:rPr>
              <a:t>Groupe</a:t>
            </a:r>
            <a:r>
              <a:rPr lang="fr-FR" sz="1200" b="1" dirty="0">
                <a:solidFill>
                  <a:srgbClr val="002060"/>
                </a:solidFill>
                <a:latin typeface="Arial" panose="020B0604020202020204" pitchFamily="34" charset="0"/>
                <a:cs typeface="Arial" panose="020B0604020202020204" pitchFamily="34" charset="0"/>
              </a:rPr>
              <a:t> « capacité à comprendre les documents proposés »</a:t>
            </a:r>
          </a:p>
          <a:p>
            <a:endParaRPr lang="fr-FR" sz="1200" u="sng" dirty="0">
              <a:latin typeface="Arial" panose="020B0604020202020204" pitchFamily="34" charset="0"/>
              <a:cs typeface="Arial" panose="020B0604020202020204" pitchFamily="34" charset="0"/>
            </a:endParaRPr>
          </a:p>
          <a:p>
            <a:endParaRPr lang="fr-FR" sz="1200" u="sng" dirty="0">
              <a:latin typeface="Arial" panose="020B0604020202020204" pitchFamily="34" charset="0"/>
              <a:cs typeface="Arial" panose="020B0604020202020204" pitchFamily="34" charset="0"/>
            </a:endParaRPr>
          </a:p>
          <a:p>
            <a:pPr fontAlgn="base"/>
            <a:r>
              <a:rPr lang="fr-FR" sz="1200" b="1" u="sng" dirty="0">
                <a:latin typeface="Arial" panose="020B0604020202020204" pitchFamily="34" charset="0"/>
                <a:cs typeface="Arial" panose="020B0604020202020204" pitchFamily="34" charset="0"/>
              </a:rPr>
              <a:t>Avec le support textuel</a:t>
            </a:r>
            <a:r>
              <a:rPr lang="fr-FR" sz="1200" b="1" dirty="0">
                <a:latin typeface="Arial" panose="020B0604020202020204" pitchFamily="34" charset="0"/>
                <a:cs typeface="Arial" panose="020B0604020202020204" pitchFamily="34" charset="0"/>
              </a:rPr>
              <a:t>, les </a:t>
            </a:r>
            <a:r>
              <a:rPr lang="fr-FR" sz="1200" dirty="0">
                <a:latin typeface="Arial" panose="020B0604020202020204" pitchFamily="34" charset="0"/>
                <a:cs typeface="Arial" panose="020B0604020202020204" pitchFamily="34" charset="0"/>
              </a:rPr>
              <a:t>élèves sont capables de :  </a:t>
            </a:r>
          </a:p>
          <a:p>
            <a:pPr fontAlgn="base"/>
            <a:r>
              <a:rPr lang="fr-FR" sz="1200" dirty="0">
                <a:latin typeface="Arial" panose="020B0604020202020204" pitchFamily="34" charset="0"/>
                <a:cs typeface="Arial" panose="020B0604020202020204" pitchFamily="34" charset="0"/>
              </a:rPr>
              <a:t>- prélever des informations explicites ;</a:t>
            </a:r>
            <a:endParaRPr lang="fr-FR" sz="1200" b="1" dirty="0">
              <a:latin typeface="Arial" panose="020B0604020202020204" pitchFamily="34" charset="0"/>
              <a:cs typeface="Arial" panose="020B0604020202020204" pitchFamily="34" charset="0"/>
            </a:endParaRPr>
          </a:p>
          <a:p>
            <a:pPr fontAlgn="base"/>
            <a:r>
              <a:rPr lang="fr-FR" sz="1200" dirty="0">
                <a:latin typeface="Arial" panose="020B0604020202020204" pitchFamily="34" charset="0"/>
                <a:cs typeface="Arial" panose="020B0604020202020204" pitchFamily="34" charset="0"/>
              </a:rPr>
              <a:t>- mettre en relation des informations proches les unes des autres ;</a:t>
            </a:r>
          </a:p>
          <a:p>
            <a:pPr fontAlgn="base"/>
            <a:r>
              <a:rPr lang="fr-FR" sz="1200" dirty="0">
                <a:latin typeface="Arial" panose="020B0604020202020204" pitchFamily="34" charset="0"/>
                <a:cs typeface="Arial" panose="020B0604020202020204" pitchFamily="34" charset="0"/>
              </a:rPr>
              <a:t>- déterminer la visée du support en s’appuyant sur leur compréhension </a:t>
            </a:r>
          </a:p>
          <a:p>
            <a:pPr fontAlgn="base"/>
            <a:r>
              <a:rPr lang="fr-FR" sz="1200" dirty="0">
                <a:latin typeface="Arial" panose="020B0604020202020204" pitchFamily="34" charset="0"/>
                <a:cs typeface="Arial" panose="020B0604020202020204" pitchFamily="34" charset="0"/>
              </a:rPr>
              <a:t>globale. </a:t>
            </a:r>
          </a:p>
          <a:p>
            <a:endParaRPr lang="fr-FR" sz="1200" dirty="0">
              <a:latin typeface="Arial" panose="020B0604020202020204" pitchFamily="34" charset="0"/>
              <a:cs typeface="Arial" panose="020B0604020202020204" pitchFamily="34" charset="0"/>
            </a:endParaRPr>
          </a:p>
          <a:p>
            <a:endParaRPr lang="fr-FR" sz="1200" dirty="0">
              <a:latin typeface="Arial" panose="020B0604020202020204" pitchFamily="34" charset="0"/>
              <a:cs typeface="Arial" panose="020B0604020202020204" pitchFamily="34" charset="0"/>
            </a:endParaRPr>
          </a:p>
          <a:p>
            <a:r>
              <a:rPr lang="fr-FR" sz="1200" b="1" u="sng" dirty="0">
                <a:latin typeface="Arial" panose="020B0604020202020204" pitchFamily="34" charset="0"/>
                <a:cs typeface="Arial" panose="020B0604020202020204" pitchFamily="34" charset="0"/>
              </a:rPr>
              <a:t>Avec le support documentaire mêlant texte et images</a:t>
            </a:r>
            <a:r>
              <a:rPr lang="fr-FR" sz="1200" dirty="0">
                <a:latin typeface="Arial" panose="020B0604020202020204" pitchFamily="34" charset="0"/>
                <a:cs typeface="Arial" panose="020B0604020202020204" pitchFamily="34" charset="0"/>
              </a:rPr>
              <a:t>, les élèves sont </a:t>
            </a:r>
            <a:br>
              <a:rPr lang="fr-FR" sz="1200" dirty="0">
                <a:latin typeface="Arial" panose="020B0604020202020204" pitchFamily="34" charset="0"/>
                <a:cs typeface="Arial" panose="020B0604020202020204" pitchFamily="34" charset="0"/>
              </a:rPr>
            </a:br>
            <a:r>
              <a:rPr lang="fr-FR" sz="1200" dirty="0">
                <a:latin typeface="Arial" panose="020B0604020202020204" pitchFamily="34" charset="0"/>
                <a:cs typeface="Arial" panose="020B0604020202020204" pitchFamily="34" charset="0"/>
              </a:rPr>
              <a:t>capables de : </a:t>
            </a:r>
          </a:p>
          <a:p>
            <a:pPr marL="285750" indent="-285750">
              <a:buFontTx/>
              <a:buChar char="-"/>
            </a:pPr>
            <a:r>
              <a:rPr lang="fr-FR" sz="1200" dirty="0">
                <a:latin typeface="Arial" panose="020B0604020202020204" pitchFamily="34" charset="0"/>
                <a:cs typeface="Arial" panose="020B0604020202020204" pitchFamily="34" charset="0"/>
              </a:rPr>
              <a:t>localiser l’information ; </a:t>
            </a:r>
          </a:p>
          <a:p>
            <a:pPr marL="285750" indent="-285750">
              <a:buFontTx/>
              <a:buChar char="-"/>
            </a:pPr>
            <a:r>
              <a:rPr lang="fr-FR" sz="1200" dirty="0">
                <a:latin typeface="Arial" panose="020B0604020202020204" pitchFamily="34" charset="0"/>
                <a:cs typeface="Arial" panose="020B0604020202020204" pitchFamily="34" charset="0"/>
              </a:rPr>
              <a:t>prélever des informations qui ne sont pas mises en exergue ;</a:t>
            </a:r>
          </a:p>
          <a:p>
            <a:r>
              <a:rPr lang="fr-FR" sz="1200" dirty="0">
                <a:latin typeface="Arial" panose="020B0604020202020204" pitchFamily="34" charset="0"/>
                <a:cs typeface="Arial" panose="020B0604020202020204" pitchFamily="34" charset="0"/>
              </a:rPr>
              <a:t>-  comprendre la cohérence de chaque partie du document.</a:t>
            </a:r>
          </a:p>
          <a:p>
            <a:endParaRPr lang="fr-FR" dirty="0"/>
          </a:p>
        </p:txBody>
      </p:sp>
      <p:sp>
        <p:nvSpPr>
          <p:cNvPr id="4" name="Espace réservé du numéro de diapositive 3"/>
          <p:cNvSpPr>
            <a:spLocks noGrp="1"/>
          </p:cNvSpPr>
          <p:nvPr>
            <p:ph type="sldNum" sz="quarter" idx="10"/>
          </p:nvPr>
        </p:nvSpPr>
        <p:spPr/>
        <p:txBody>
          <a:bodyPr/>
          <a:lstStyle/>
          <a:p>
            <a:fld id="{7C8FAB9F-DD3C-4030-B349-30DBA657B5D0}" type="slidenum">
              <a:rPr lang="fr-FR" smtClean="0"/>
              <a:t>17</a:t>
            </a:fld>
            <a:endParaRPr lang="fr-FR"/>
          </a:p>
        </p:txBody>
      </p:sp>
    </p:spTree>
    <p:extLst>
      <p:ext uri="{BB962C8B-B14F-4D97-AF65-F5344CB8AC3E}">
        <p14:creationId xmlns:p14="http://schemas.microsoft.com/office/powerpoint/2010/main" val="2083846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3 séries d’exercices</a:t>
            </a:r>
            <a:r>
              <a:rPr lang="fr-FR" baseline="0" dirty="0"/>
              <a:t> sont proposées : </a:t>
            </a:r>
          </a:p>
          <a:p>
            <a:endParaRPr lang="fr-FR"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a:t>- Exercices de discrimination graphophonologiques : qui consiste à </a:t>
            </a:r>
            <a:r>
              <a:rPr lang="fr-FR" sz="1200" dirty="0"/>
              <a:t>Évaluer la capacité de l’élève à </a:t>
            </a:r>
            <a:r>
              <a:rPr lang="fr-FR" sz="1200" b="1" dirty="0">
                <a:solidFill>
                  <a:srgbClr val="FFC000"/>
                </a:solidFill>
              </a:rPr>
              <a:t>mettre en relation </a:t>
            </a:r>
            <a:r>
              <a:rPr lang="fr-FR" sz="1200" dirty="0"/>
              <a:t>l’</a:t>
            </a:r>
            <a:r>
              <a:rPr lang="fr-FR" sz="1200" b="1" dirty="0">
                <a:solidFill>
                  <a:srgbClr val="FFC000"/>
                </a:solidFill>
              </a:rPr>
              <a:t>écriture et </a:t>
            </a:r>
            <a:r>
              <a:rPr lang="fr-FR" sz="1200" dirty="0"/>
              <a:t>la </a:t>
            </a:r>
            <a:r>
              <a:rPr lang="fr-FR" sz="1200" b="1" dirty="0">
                <a:solidFill>
                  <a:srgbClr val="FFC000"/>
                </a:solidFill>
              </a:rPr>
              <a:t>prononciation</a:t>
            </a:r>
            <a:r>
              <a:rPr lang="fr-FR" sz="1200" dirty="0"/>
              <a:t> d’un ensemble de lettres ou d’un mot.</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a:t>- Exercices de connaissance lexicale : </a:t>
            </a:r>
            <a:r>
              <a:rPr lang="fr-FR" sz="1200" dirty="0"/>
              <a:t>Evaluer </a:t>
            </a:r>
            <a:r>
              <a:rPr lang="fr-FR" sz="1200" b="1" dirty="0">
                <a:solidFill>
                  <a:srgbClr val="FFC000"/>
                </a:solidFill>
              </a:rPr>
              <a:t>l’ampleur</a:t>
            </a:r>
            <a:r>
              <a:rPr lang="fr-FR" sz="1200" dirty="0"/>
              <a:t> et </a:t>
            </a:r>
            <a:r>
              <a:rPr lang="fr-FR" sz="1200" dirty="0">
                <a:solidFill>
                  <a:srgbClr val="FFC000"/>
                </a:solidFill>
              </a:rPr>
              <a:t>la précision </a:t>
            </a:r>
            <a:r>
              <a:rPr lang="fr-FR" sz="1200" dirty="0"/>
              <a:t>du </a:t>
            </a:r>
            <a:r>
              <a:rPr lang="fr-FR" sz="1200" b="1" dirty="0">
                <a:solidFill>
                  <a:srgbClr val="FFC000"/>
                </a:solidFill>
              </a:rPr>
              <a:t>bagage lexical </a:t>
            </a:r>
            <a:r>
              <a:rPr lang="fr-FR" sz="1200" dirty="0"/>
              <a:t>de l’élève.</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a:t>- Exercices de compréhension</a:t>
            </a:r>
            <a:r>
              <a:rPr lang="fr-FR" baseline="0" dirty="0"/>
              <a:t> </a:t>
            </a:r>
            <a:r>
              <a:rPr lang="fr-FR" baseline="0" dirty="0" err="1"/>
              <a:t>syntaxico</a:t>
            </a:r>
            <a:r>
              <a:rPr lang="fr-FR" baseline="0" dirty="0"/>
              <a:t>-sémantique : </a:t>
            </a:r>
            <a:r>
              <a:rPr lang="fr-FR" sz="1200" dirty="0"/>
              <a:t>Évaluer la capacité à </a:t>
            </a:r>
            <a:r>
              <a:rPr lang="fr-FR" sz="1200" b="1" dirty="0">
                <a:solidFill>
                  <a:srgbClr val="FFC000"/>
                </a:solidFill>
              </a:rPr>
              <a:t>comprendre des énoncés courts </a:t>
            </a:r>
            <a:r>
              <a:rPr lang="fr-FR" sz="1200" dirty="0"/>
              <a:t>dont la signification est </a:t>
            </a:r>
            <a:r>
              <a:rPr lang="fr-FR" sz="1200" b="1" dirty="0">
                <a:solidFill>
                  <a:srgbClr val="FFC000"/>
                </a:solidFill>
              </a:rPr>
              <a:t>liée à une structure syntaxique particulière</a:t>
            </a:r>
            <a:r>
              <a:rPr lang="fr-FR" sz="1200" b="0" baseline="0" dirty="0">
                <a:solidFill>
                  <a:schemeClr val="tx1"/>
                </a:solidFill>
              </a:rPr>
              <a:t> (cf. exemple p. 62-63)</a:t>
            </a:r>
            <a:endParaRPr lang="fr-FR" sz="1200" dirty="0"/>
          </a:p>
          <a:p>
            <a:endParaRPr lang="fr-FR" dirty="0"/>
          </a:p>
        </p:txBody>
      </p:sp>
      <p:sp>
        <p:nvSpPr>
          <p:cNvPr id="4" name="Espace réservé du numéro de diapositive 3"/>
          <p:cNvSpPr>
            <a:spLocks noGrp="1"/>
          </p:cNvSpPr>
          <p:nvPr>
            <p:ph type="sldNum" sz="quarter" idx="10"/>
          </p:nvPr>
        </p:nvSpPr>
        <p:spPr/>
        <p:txBody>
          <a:bodyPr/>
          <a:lstStyle/>
          <a:p>
            <a:fld id="{7C8FAB9F-DD3C-4030-B349-30DBA657B5D0}" type="slidenum">
              <a:rPr lang="fr-FR" smtClean="0"/>
              <a:t>18</a:t>
            </a:fld>
            <a:endParaRPr lang="fr-FR"/>
          </a:p>
        </p:txBody>
      </p:sp>
    </p:spTree>
    <p:extLst>
      <p:ext uri="{BB962C8B-B14F-4D97-AF65-F5344CB8AC3E}">
        <p14:creationId xmlns:p14="http://schemas.microsoft.com/office/powerpoint/2010/main" val="13241257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Sera développer plus loin avec l’analyse des baccalauréat professionnel.</a:t>
            </a:r>
          </a:p>
        </p:txBody>
      </p:sp>
      <p:sp>
        <p:nvSpPr>
          <p:cNvPr id="4" name="Espace réservé du numéro de diapositive 3"/>
          <p:cNvSpPr>
            <a:spLocks noGrp="1"/>
          </p:cNvSpPr>
          <p:nvPr>
            <p:ph type="sldNum" sz="quarter" idx="10"/>
          </p:nvPr>
        </p:nvSpPr>
        <p:spPr/>
        <p:txBody>
          <a:bodyPr/>
          <a:lstStyle/>
          <a:p>
            <a:fld id="{7C8FAB9F-DD3C-4030-B349-30DBA657B5D0}" type="slidenum">
              <a:rPr lang="fr-FR" smtClean="0"/>
              <a:t>19</a:t>
            </a:fld>
            <a:endParaRPr lang="fr-FR"/>
          </a:p>
        </p:txBody>
      </p:sp>
    </p:spTree>
    <p:extLst>
      <p:ext uri="{BB962C8B-B14F-4D97-AF65-F5344CB8AC3E}">
        <p14:creationId xmlns:p14="http://schemas.microsoft.com/office/powerpoint/2010/main" val="41525822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Exercices</a:t>
            </a:r>
            <a:r>
              <a:rPr lang="fr-FR" baseline="0" dirty="0"/>
              <a:t> adaptatifs donc 2 fiches de restitution globale possible.</a:t>
            </a:r>
            <a:endParaRPr lang="fr-FR" dirty="0"/>
          </a:p>
        </p:txBody>
      </p:sp>
      <p:sp>
        <p:nvSpPr>
          <p:cNvPr id="4" name="Espace réservé du numéro de diapositive 3"/>
          <p:cNvSpPr>
            <a:spLocks noGrp="1"/>
          </p:cNvSpPr>
          <p:nvPr>
            <p:ph type="sldNum" sz="quarter" idx="10"/>
          </p:nvPr>
        </p:nvSpPr>
        <p:spPr/>
        <p:txBody>
          <a:bodyPr/>
          <a:lstStyle/>
          <a:p>
            <a:fld id="{7C8FAB9F-DD3C-4030-B349-30DBA657B5D0}" type="slidenum">
              <a:rPr lang="fr-FR" smtClean="0"/>
              <a:t>20</a:t>
            </a:fld>
            <a:endParaRPr lang="fr-FR"/>
          </a:p>
        </p:txBody>
      </p:sp>
    </p:spTree>
    <p:extLst>
      <p:ext uri="{BB962C8B-B14F-4D97-AF65-F5344CB8AC3E}">
        <p14:creationId xmlns:p14="http://schemas.microsoft.com/office/powerpoint/2010/main" val="5984466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Supports : Extrait de </a:t>
            </a:r>
            <a:r>
              <a:rPr lang="fr-FR" i="1" dirty="0"/>
              <a:t>Les robots</a:t>
            </a:r>
            <a:r>
              <a:rPr lang="fr-FR" i="0" dirty="0"/>
              <a:t>, d’Asimov et un document composite sur les pyramides.</a:t>
            </a:r>
            <a:endParaRPr lang="fr-FR" baseline="0" dirty="0"/>
          </a:p>
          <a:p>
            <a:pPr marL="171450" indent="-171450">
              <a:buFontTx/>
              <a:buChar char="-"/>
            </a:pPr>
            <a:r>
              <a:rPr lang="fr-FR" baseline="0" dirty="0"/>
              <a:t>Support commun voie pro/GT : 312 mots; visée argumentative. Attendus de fin de cycle 4 : « contrôler sa compréhension, devenir un lecteur autonome ». 	-&gt;Retrouver une information explicite plus ou moins aisément repérable : 3 questions -&gt; Mettre en relation des informations et établir des inférences : 4 questions -&gt; Rendre compte su sens global (résumer, organier) et identifiée la visée : 2 questions.  </a:t>
            </a:r>
          </a:p>
          <a:p>
            <a:pPr marL="0" indent="0">
              <a:buFontTx/>
              <a:buNone/>
            </a:pPr>
            <a:r>
              <a:rPr lang="fr-FR" baseline="0" dirty="0"/>
              <a:t>Support complémentaire voie pro : ensemble de documents variés 354 mots + illustration + copie d’écran -&gt; en réf aux programmes (enseigner le F à l’heure du </a:t>
            </a:r>
            <a:r>
              <a:rPr lang="fr-FR" baseline="0" dirty="0" err="1"/>
              <a:t>num</a:t>
            </a:r>
            <a:r>
              <a:rPr lang="fr-FR" baseline="0" dirty="0"/>
              <a:t>) -&gt;retrouver une information explicite plus ou moins aisément repérable : 3 questions -&gt; mettre en relation des informations et établir des inférences : 4 questions -&gt; rendre compte su sens global (résumer, organier) et identifiée la visée : 3 questions</a:t>
            </a:r>
          </a:p>
          <a:p>
            <a:pPr marL="0" indent="0">
              <a:buFontTx/>
              <a:buNone/>
            </a:pPr>
            <a:r>
              <a:rPr lang="fr-FR" baseline="0" dirty="0"/>
              <a:t>19 questions en tout.</a:t>
            </a:r>
          </a:p>
          <a:p>
            <a:pPr marL="0" indent="0">
              <a:buFontTx/>
              <a:buNone/>
            </a:pPr>
            <a:endParaRPr lang="fr-FR" dirty="0"/>
          </a:p>
        </p:txBody>
      </p:sp>
      <p:sp>
        <p:nvSpPr>
          <p:cNvPr id="4" name="Espace réservé du numéro de diapositive 3"/>
          <p:cNvSpPr>
            <a:spLocks noGrp="1"/>
          </p:cNvSpPr>
          <p:nvPr>
            <p:ph type="sldNum" sz="quarter" idx="10"/>
          </p:nvPr>
        </p:nvSpPr>
        <p:spPr/>
        <p:txBody>
          <a:bodyPr/>
          <a:lstStyle/>
          <a:p>
            <a:fld id="{2CC69C0C-4A92-4CAE-99BD-7C4EAE754EDD}" type="slidenum">
              <a:rPr lang="fr-FR" smtClean="0"/>
              <a:t>22</a:t>
            </a:fld>
            <a:endParaRPr lang="fr-FR"/>
          </a:p>
        </p:txBody>
      </p:sp>
    </p:spTree>
    <p:extLst>
      <p:ext uri="{BB962C8B-B14F-4D97-AF65-F5344CB8AC3E}">
        <p14:creationId xmlns:p14="http://schemas.microsoft.com/office/powerpoint/2010/main" val="19790474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594900" lvl="1" indent="-342900" fontAlgn="base">
              <a:buFont typeface="Wingdings" panose="05000000000000000000" pitchFamily="2" charset="2"/>
              <a:buChar char="q"/>
            </a:pPr>
            <a:r>
              <a:rPr lang="fr-FR" sz="1200" b="1" dirty="0">
                <a:solidFill>
                  <a:schemeClr val="accent6"/>
                </a:solidFill>
              </a:rPr>
              <a:t>Groupe « à besoins » </a:t>
            </a:r>
            <a:r>
              <a:rPr lang="fr-FR" sz="1200" dirty="0">
                <a:solidFill>
                  <a:schemeClr val="accent6"/>
                </a:solidFill>
              </a:rPr>
              <a:t>:  </a:t>
            </a:r>
            <a:r>
              <a:rPr lang="fr-FR" sz="1200" dirty="0"/>
              <a:t>3 questions correctes ou moins – </a:t>
            </a:r>
            <a:r>
              <a:rPr lang="fr-FR" sz="1200" b="1" dirty="0">
                <a:solidFill>
                  <a:srgbClr val="002060"/>
                </a:solidFill>
              </a:rPr>
              <a:t>nécessité d’un accompagnement ciblé sur les compétences non acquises</a:t>
            </a:r>
            <a:r>
              <a:rPr lang="fr-FR" sz="1200" dirty="0"/>
              <a:t>.</a:t>
            </a:r>
          </a:p>
        </p:txBody>
      </p:sp>
      <p:sp>
        <p:nvSpPr>
          <p:cNvPr id="4" name="Espace réservé du numéro de diapositive 3"/>
          <p:cNvSpPr>
            <a:spLocks noGrp="1"/>
          </p:cNvSpPr>
          <p:nvPr>
            <p:ph type="sldNum" sz="quarter" idx="5"/>
          </p:nvPr>
        </p:nvSpPr>
        <p:spPr/>
        <p:txBody>
          <a:bodyPr/>
          <a:lstStyle/>
          <a:p>
            <a:fld id="{2CC69C0C-4A92-4CAE-99BD-7C4EAE754EDD}" type="slidenum">
              <a:rPr lang="fr-FR" smtClean="0"/>
              <a:t>23</a:t>
            </a:fld>
            <a:endParaRPr lang="fr-FR"/>
          </a:p>
        </p:txBody>
      </p:sp>
    </p:spTree>
    <p:extLst>
      <p:ext uri="{BB962C8B-B14F-4D97-AF65-F5344CB8AC3E}">
        <p14:creationId xmlns:p14="http://schemas.microsoft.com/office/powerpoint/2010/main" val="1028342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CC69C0C-4A92-4CAE-99BD-7C4EAE754EDD}" type="slidenum">
              <a:rPr lang="fr-FR" smtClean="0"/>
              <a:t>2</a:t>
            </a:fld>
            <a:endParaRPr lang="fr-FR"/>
          </a:p>
        </p:txBody>
      </p:sp>
    </p:spTree>
    <p:extLst>
      <p:ext uri="{BB962C8B-B14F-4D97-AF65-F5344CB8AC3E}">
        <p14:creationId xmlns:p14="http://schemas.microsoft.com/office/powerpoint/2010/main" val="35288740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594900" lvl="1" indent="-342900" fontAlgn="base">
              <a:buFont typeface="Wingdings" panose="05000000000000000000" pitchFamily="2" charset="2"/>
              <a:buChar char="q"/>
            </a:pPr>
            <a:r>
              <a:rPr lang="fr-FR" sz="1200" b="1" dirty="0">
                <a:solidFill>
                  <a:schemeClr val="accent6"/>
                </a:solidFill>
              </a:rPr>
              <a:t>Groupe « fragile » </a:t>
            </a:r>
            <a:r>
              <a:rPr lang="fr-FR" sz="1200" dirty="0">
                <a:solidFill>
                  <a:schemeClr val="accent6"/>
                </a:solidFill>
              </a:rPr>
              <a:t>:  </a:t>
            </a:r>
            <a:r>
              <a:rPr lang="fr-FR" sz="1200" dirty="0"/>
              <a:t>nombre de questions compris entre 4 et 8 – </a:t>
            </a:r>
            <a:r>
              <a:rPr lang="fr-FR" sz="1200" b="1" dirty="0">
                <a:solidFill>
                  <a:srgbClr val="002060"/>
                </a:solidFill>
              </a:rPr>
              <a:t>nécessité de renforcer les savoirs et compétences</a:t>
            </a:r>
            <a:r>
              <a:rPr lang="fr-FR" sz="1200" dirty="0"/>
              <a:t>.</a:t>
            </a:r>
          </a:p>
        </p:txBody>
      </p:sp>
      <p:sp>
        <p:nvSpPr>
          <p:cNvPr id="4" name="Espace réservé du numéro de diapositive 3"/>
          <p:cNvSpPr>
            <a:spLocks noGrp="1"/>
          </p:cNvSpPr>
          <p:nvPr>
            <p:ph type="sldNum" sz="quarter" idx="5"/>
          </p:nvPr>
        </p:nvSpPr>
        <p:spPr/>
        <p:txBody>
          <a:bodyPr/>
          <a:lstStyle/>
          <a:p>
            <a:fld id="{2CC69C0C-4A92-4CAE-99BD-7C4EAE754EDD}" type="slidenum">
              <a:rPr lang="fr-FR" smtClean="0"/>
              <a:t>24</a:t>
            </a:fld>
            <a:endParaRPr lang="fr-FR"/>
          </a:p>
        </p:txBody>
      </p:sp>
    </p:spTree>
    <p:extLst>
      <p:ext uri="{BB962C8B-B14F-4D97-AF65-F5344CB8AC3E}">
        <p14:creationId xmlns:p14="http://schemas.microsoft.com/office/powerpoint/2010/main" val="33050302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594900" lvl="1" indent="-342900" fontAlgn="base">
              <a:buFont typeface="Wingdings" panose="05000000000000000000" pitchFamily="2" charset="2"/>
              <a:buChar char="q"/>
            </a:pPr>
            <a:r>
              <a:rPr lang="fr-FR" sz="1200" b="1" dirty="0">
                <a:solidFill>
                  <a:schemeClr val="accent6"/>
                </a:solidFill>
              </a:rPr>
              <a:t>Groupe « satisfaisant</a:t>
            </a:r>
            <a:r>
              <a:rPr lang="fr-FR" sz="1200" dirty="0">
                <a:solidFill>
                  <a:schemeClr val="accent6"/>
                </a:solidFill>
              </a:rPr>
              <a:t> » : </a:t>
            </a:r>
            <a:r>
              <a:rPr lang="fr-FR" sz="1200" dirty="0"/>
              <a:t>9 questions ou plus </a:t>
            </a:r>
            <a:r>
              <a:rPr lang="fr-FR" sz="1200" b="1" dirty="0">
                <a:solidFill>
                  <a:srgbClr val="002060"/>
                </a:solidFill>
              </a:rPr>
              <a:t>– les acquis devraient permettre de poursuivre sereinement les apprentissages.</a:t>
            </a:r>
          </a:p>
          <a:p>
            <a:pPr marL="252000" marR="0" lvl="1" indent="0" algn="l" defTabSz="914400" rtl="0" eaLnBrk="1" fontAlgn="base" latinLnBrk="0" hangingPunct="1">
              <a:lnSpc>
                <a:spcPct val="100000"/>
              </a:lnSpc>
              <a:spcBef>
                <a:spcPts val="0"/>
              </a:spcBef>
              <a:spcAft>
                <a:spcPts val="0"/>
              </a:spcAft>
              <a:buClrTx/>
              <a:buSzTx/>
              <a:buFont typeface="Wingdings" panose="05000000000000000000" pitchFamily="2" charset="2"/>
              <a:buNone/>
              <a:tabLst/>
              <a:defRPr/>
            </a:pPr>
            <a:r>
              <a:rPr lang="fr-FR" dirty="0"/>
              <a:t>Capacités à construire chez tous les élèves sur l’ensemble du cycle, indispensables pour être un lecteur compétent.</a:t>
            </a:r>
          </a:p>
          <a:p>
            <a:pPr marL="252000" marR="0" lvl="1" indent="0" algn="l" defTabSz="914400" rtl="0" eaLnBrk="1" fontAlgn="base" latinLnBrk="0" hangingPunct="1">
              <a:lnSpc>
                <a:spcPct val="100000"/>
              </a:lnSpc>
              <a:spcBef>
                <a:spcPts val="0"/>
              </a:spcBef>
              <a:spcAft>
                <a:spcPts val="0"/>
              </a:spcAft>
              <a:buClrTx/>
              <a:buSzTx/>
              <a:buFont typeface="Wingdings" panose="05000000000000000000" pitchFamily="2" charset="2"/>
              <a:buNone/>
              <a:tabLst/>
              <a:defRPr/>
            </a:pPr>
            <a:r>
              <a:rPr lang="fr-FR" sz="1200" b="1" dirty="0">
                <a:solidFill>
                  <a:srgbClr val="002060"/>
                </a:solidFill>
              </a:rPr>
              <a:t>La fiche de restitution apporte des éléments plus fins d’analyse des résultats du test spécifique.</a:t>
            </a:r>
          </a:p>
          <a:p>
            <a:endParaRPr lang="fr-FR" dirty="0"/>
          </a:p>
        </p:txBody>
      </p:sp>
      <p:sp>
        <p:nvSpPr>
          <p:cNvPr id="4" name="Espace réservé du numéro de diapositive 3"/>
          <p:cNvSpPr>
            <a:spLocks noGrp="1"/>
          </p:cNvSpPr>
          <p:nvPr>
            <p:ph type="sldNum" sz="quarter" idx="5"/>
          </p:nvPr>
        </p:nvSpPr>
        <p:spPr/>
        <p:txBody>
          <a:bodyPr/>
          <a:lstStyle/>
          <a:p>
            <a:fld id="{7C8FAB9F-DD3C-4030-B349-30DBA657B5D0}" type="slidenum">
              <a:rPr lang="fr-FR" smtClean="0"/>
              <a:t>25</a:t>
            </a:fld>
            <a:endParaRPr lang="fr-FR"/>
          </a:p>
        </p:txBody>
      </p:sp>
    </p:spTree>
    <p:extLst>
      <p:ext uri="{BB962C8B-B14F-4D97-AF65-F5344CB8AC3E}">
        <p14:creationId xmlns:p14="http://schemas.microsoft.com/office/powerpoint/2010/main" val="34677491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t>Partie compréhension de l’oral et fonctionnement de la langue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t>Chaque item dispose de trois attributs : </a:t>
            </a:r>
            <a:r>
              <a:rPr lang="fr-FR" sz="1200" dirty="0"/>
              <a:t>le domaine évalué, la compétence principalement mobilisée et le niveau de maitrise auquel l’échelle le rattache, en fonction des attendus de fin de cycle 4.</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000000"/>
                </a:solidFill>
                <a:latin typeface="Arial"/>
              </a:rPr>
              <a:t>Compréhension de l’oral = module d’orientation (10 items) + module niveau bas (7 items) / module niveau haut (7 items)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000000"/>
                </a:solidFill>
                <a:latin typeface="Arial"/>
              </a:rPr>
              <a:t>Compréhension du fonctionnement de la langue : Mobiliser connaissances de vocabulaire en observant formation des mots, en les mettant en relation ou raisonnant sur le contexte (8 items) + analyser les principaux groupes  syntaxiques (nature, fonction) d’une phrase simple ou complexe (7 items) + connaître fonctionnement du verbe (7 items) + orthographier, conjuguer, accords GN (7 items)</a:t>
            </a:r>
          </a:p>
          <a:p>
            <a:r>
              <a:rPr lang="fr-FR" dirty="0"/>
              <a:t>Les résultats individuels à mettre en regard échelles de positionnement publiées dans guides. Tableaux avec pistes de remédiations</a:t>
            </a:r>
          </a:p>
        </p:txBody>
      </p:sp>
      <p:sp>
        <p:nvSpPr>
          <p:cNvPr id="4" name="Espace réservé du numéro de diapositive 3"/>
          <p:cNvSpPr>
            <a:spLocks noGrp="1"/>
          </p:cNvSpPr>
          <p:nvPr>
            <p:ph type="sldNum" sz="quarter" idx="5"/>
          </p:nvPr>
        </p:nvSpPr>
        <p:spPr/>
        <p:txBody>
          <a:bodyPr/>
          <a:lstStyle/>
          <a:p>
            <a:fld id="{2CC69C0C-4A92-4CAE-99BD-7C4EAE754EDD}" type="slidenum">
              <a:rPr lang="fr-FR" smtClean="0"/>
              <a:t>26</a:t>
            </a:fld>
            <a:endParaRPr lang="fr-FR"/>
          </a:p>
        </p:txBody>
      </p:sp>
    </p:spTree>
    <p:extLst>
      <p:ext uri="{BB962C8B-B14F-4D97-AF65-F5344CB8AC3E}">
        <p14:creationId xmlns:p14="http://schemas.microsoft.com/office/powerpoint/2010/main" val="27877036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Ces échelles déterminent une </a:t>
            </a:r>
            <a:r>
              <a:rPr lang="fr-FR" b="1" dirty="0">
                <a:solidFill>
                  <a:srgbClr val="002060"/>
                </a:solidFill>
              </a:rPr>
              <a:t>compétence globale en compréhension de l’oral </a:t>
            </a:r>
            <a:r>
              <a:rPr lang="fr-FR" dirty="0"/>
              <a:t>mais permettent </a:t>
            </a:r>
            <a:r>
              <a:rPr lang="fr-FR" b="1" dirty="0">
                <a:solidFill>
                  <a:srgbClr val="002060"/>
                </a:solidFill>
              </a:rPr>
              <a:t>en compréhension du fonctionnement de la langue </a:t>
            </a:r>
            <a:r>
              <a:rPr lang="fr-FR" dirty="0"/>
              <a:t>d’</a:t>
            </a:r>
            <a:r>
              <a:rPr lang="fr-FR" b="1" dirty="0">
                <a:solidFill>
                  <a:srgbClr val="002060"/>
                </a:solidFill>
              </a:rPr>
              <a:t>affiner la différenciation des profils </a:t>
            </a:r>
            <a:r>
              <a:rPr lang="fr-FR" dirty="0"/>
              <a:t>au sein des groupes d’élèves et de </a:t>
            </a:r>
            <a:r>
              <a:rPr lang="fr-FR" b="1" dirty="0">
                <a:solidFill>
                  <a:srgbClr val="002060"/>
                </a:solidFill>
              </a:rPr>
              <a:t>déterminer avec souplesse diverses activités de remédiation. </a:t>
            </a:r>
            <a:endParaRPr lang="fr-FR" dirty="0"/>
          </a:p>
          <a:p>
            <a:r>
              <a:rPr lang="fr-FR" dirty="0"/>
              <a:t>Remédiation : on cible le développement de certaines capacités chez les élèves (on ne peut pas remédier à tout en même temps) </a:t>
            </a:r>
            <a:r>
              <a:rPr lang="fr-FR" dirty="0">
                <a:sym typeface="Wingdings" panose="05000000000000000000" pitchFamily="2" charset="2"/>
              </a:rPr>
              <a:t> objectifs précis, ciblés.</a:t>
            </a:r>
          </a:p>
          <a:p>
            <a:r>
              <a:rPr lang="fr-FR" dirty="0">
                <a:sym typeface="Wingdings" panose="05000000000000000000" pitchFamily="2" charset="2"/>
              </a:rPr>
              <a:t>Possibilité d’inclure cette réflexion dans progression annuelle.</a:t>
            </a:r>
          </a:p>
          <a:p>
            <a:r>
              <a:rPr lang="fr-FR" dirty="0"/>
              <a:t>Il est possible d’accorder une importance particulière à tel ou tel aspect de l’apprentissage </a:t>
            </a:r>
            <a:r>
              <a:rPr lang="fr-FR" b="1" dirty="0">
                <a:solidFill>
                  <a:srgbClr val="002060"/>
                </a:solidFill>
              </a:rPr>
              <a:t>en fonction de la progression annuelle déterminée.</a:t>
            </a:r>
          </a:p>
          <a:p>
            <a:r>
              <a:rPr lang="fr-FR" dirty="0"/>
              <a:t>Il est possible </a:t>
            </a:r>
            <a:r>
              <a:rPr lang="fr-FR" b="1" dirty="0">
                <a:solidFill>
                  <a:srgbClr val="002060"/>
                </a:solidFill>
              </a:rPr>
              <a:t>d’utiliser les différents dispositifs (AP, consolidation,) </a:t>
            </a:r>
            <a:r>
              <a:rPr lang="fr-FR" dirty="0"/>
              <a:t>pour cibler le travail sur une ou des capacités.</a:t>
            </a:r>
          </a:p>
          <a:p>
            <a:endParaRPr lang="fr-FR" dirty="0"/>
          </a:p>
        </p:txBody>
      </p:sp>
      <p:sp>
        <p:nvSpPr>
          <p:cNvPr id="4" name="Espace réservé du numéro de diapositive 3"/>
          <p:cNvSpPr>
            <a:spLocks noGrp="1"/>
          </p:cNvSpPr>
          <p:nvPr>
            <p:ph type="sldNum" sz="quarter" idx="5"/>
          </p:nvPr>
        </p:nvSpPr>
        <p:spPr/>
        <p:txBody>
          <a:bodyPr/>
          <a:lstStyle/>
          <a:p>
            <a:fld id="{2CC69C0C-4A92-4CAE-99BD-7C4EAE754EDD}" type="slidenum">
              <a:rPr lang="fr-FR" smtClean="0"/>
              <a:t>27</a:t>
            </a:fld>
            <a:endParaRPr lang="fr-FR"/>
          </a:p>
        </p:txBody>
      </p:sp>
    </p:spTree>
    <p:extLst>
      <p:ext uri="{BB962C8B-B14F-4D97-AF65-F5344CB8AC3E}">
        <p14:creationId xmlns:p14="http://schemas.microsoft.com/office/powerpoint/2010/main" val="38810746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Progressivité : compétences. Gradation.</a:t>
            </a:r>
          </a:p>
        </p:txBody>
      </p:sp>
      <p:sp>
        <p:nvSpPr>
          <p:cNvPr id="4" name="Espace réservé du numéro de diapositive 3"/>
          <p:cNvSpPr>
            <a:spLocks noGrp="1"/>
          </p:cNvSpPr>
          <p:nvPr>
            <p:ph type="sldNum" sz="quarter" idx="5"/>
          </p:nvPr>
        </p:nvSpPr>
        <p:spPr/>
        <p:txBody>
          <a:bodyPr/>
          <a:lstStyle/>
          <a:p>
            <a:fld id="{7C8FAB9F-DD3C-4030-B349-30DBA657B5D0}" type="slidenum">
              <a:rPr lang="fr-FR" smtClean="0"/>
              <a:t>29</a:t>
            </a:fld>
            <a:endParaRPr lang="fr-FR"/>
          </a:p>
        </p:txBody>
      </p:sp>
    </p:spTree>
    <p:extLst>
      <p:ext uri="{BB962C8B-B14F-4D97-AF65-F5344CB8AC3E}">
        <p14:creationId xmlns:p14="http://schemas.microsoft.com/office/powerpoint/2010/main" val="14937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Fiches en ligne sur Eduscol avec des apports, des référents, mais aussi des activités concrètes à mettre en œuvre en consolidation, en AP, etc.</a:t>
            </a:r>
          </a:p>
        </p:txBody>
      </p:sp>
      <p:sp>
        <p:nvSpPr>
          <p:cNvPr id="4" name="Espace réservé du numéro de diapositive 3"/>
          <p:cNvSpPr>
            <a:spLocks noGrp="1"/>
          </p:cNvSpPr>
          <p:nvPr>
            <p:ph type="sldNum" sz="quarter" idx="5"/>
          </p:nvPr>
        </p:nvSpPr>
        <p:spPr/>
        <p:txBody>
          <a:bodyPr/>
          <a:lstStyle/>
          <a:p>
            <a:fld id="{7C8FAB9F-DD3C-4030-B349-30DBA657B5D0}" type="slidenum">
              <a:rPr lang="fr-FR" smtClean="0"/>
              <a:t>30</a:t>
            </a:fld>
            <a:endParaRPr lang="fr-FR"/>
          </a:p>
        </p:txBody>
      </p:sp>
    </p:spTree>
    <p:extLst>
      <p:ext uri="{BB962C8B-B14F-4D97-AF65-F5344CB8AC3E}">
        <p14:creationId xmlns:p14="http://schemas.microsoft.com/office/powerpoint/2010/main" val="25340423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C8FAB9F-DD3C-4030-B349-30DBA657B5D0}" type="slidenum">
              <a:rPr lang="fr-FR" smtClean="0"/>
              <a:t>31</a:t>
            </a:fld>
            <a:endParaRPr lang="fr-FR"/>
          </a:p>
        </p:txBody>
      </p:sp>
    </p:spTree>
    <p:extLst>
      <p:ext uri="{BB962C8B-B14F-4D97-AF65-F5344CB8AC3E}">
        <p14:creationId xmlns:p14="http://schemas.microsoft.com/office/powerpoint/2010/main" val="12259788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C8FAB9F-DD3C-4030-B349-30DBA657B5D0}" type="slidenum">
              <a:rPr lang="fr-FR" smtClean="0"/>
              <a:t>32</a:t>
            </a:fld>
            <a:endParaRPr lang="fr-FR"/>
          </a:p>
        </p:txBody>
      </p:sp>
    </p:spTree>
    <p:extLst>
      <p:ext uri="{BB962C8B-B14F-4D97-AF65-F5344CB8AC3E}">
        <p14:creationId xmlns:p14="http://schemas.microsoft.com/office/powerpoint/2010/main" val="2988309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C8FAB9F-DD3C-4030-B349-30DBA657B5D0}" type="slidenum">
              <a:rPr lang="fr-FR" smtClean="0"/>
              <a:t>33</a:t>
            </a:fld>
            <a:endParaRPr lang="fr-FR"/>
          </a:p>
        </p:txBody>
      </p:sp>
    </p:spTree>
    <p:extLst>
      <p:ext uri="{BB962C8B-B14F-4D97-AF65-F5344CB8AC3E}">
        <p14:creationId xmlns:p14="http://schemas.microsoft.com/office/powerpoint/2010/main" val="9005537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CC69C0C-4A92-4CAE-99BD-7C4EAE754EDD}" type="slidenum">
              <a:rPr lang="fr-FR" smtClean="0"/>
              <a:t>34</a:t>
            </a:fld>
            <a:endParaRPr lang="fr-FR"/>
          </a:p>
        </p:txBody>
      </p:sp>
    </p:spTree>
    <p:extLst>
      <p:ext uri="{BB962C8B-B14F-4D97-AF65-F5344CB8AC3E}">
        <p14:creationId xmlns:p14="http://schemas.microsoft.com/office/powerpoint/2010/main" val="285007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RAPPEL : Double objectif des Tests de positionnement</a:t>
            </a:r>
            <a:r>
              <a:rPr lang="fr-FR" baseline="0" dirty="0"/>
              <a:t> : évaluer les compétences de lecture et de compréhension </a:t>
            </a:r>
            <a:r>
              <a:rPr lang="fr-FR" b="1" u="sng" baseline="0" dirty="0"/>
              <a:t>et </a:t>
            </a:r>
            <a:r>
              <a:rPr lang="fr-FR" b="0" u="none" baseline="0" dirty="0"/>
              <a:t>optimiser l’accompagnement des élèves</a:t>
            </a:r>
          </a:p>
          <a:p>
            <a:endParaRPr lang="fr-FR" b="0" u="non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FR" b="1" u="sng" dirty="0"/>
              <a:t> * Concernant</a:t>
            </a:r>
            <a:r>
              <a:rPr lang="fr-FR" b="1" u="sng" baseline="0" dirty="0"/>
              <a:t> l’évaluation des compétences de lecture et de compréhension :  </a:t>
            </a:r>
          </a:p>
          <a:p>
            <a:pPr marL="0" marR="0" indent="0" algn="l" defTabSz="914400" rtl="0" eaLnBrk="1" fontAlgn="auto" latinLnBrk="0" hangingPunct="1">
              <a:lnSpc>
                <a:spcPct val="100000"/>
              </a:lnSpc>
              <a:spcBef>
                <a:spcPts val="0"/>
              </a:spcBef>
              <a:spcAft>
                <a:spcPts val="0"/>
              </a:spcAft>
              <a:buClrTx/>
              <a:buSzTx/>
              <a:buFontTx/>
              <a:buNone/>
              <a:tabLst/>
              <a:defRPr/>
            </a:pPr>
            <a:r>
              <a:rPr lang="fr-FR" b="0" u="none" baseline="0" dirty="0"/>
              <a:t>-&gt; il s’agit de t</a:t>
            </a:r>
            <a:r>
              <a:rPr lang="fr-FR" sz="1200" b="0" u="none" dirty="0">
                <a:solidFill>
                  <a:srgbClr val="000000"/>
                </a:solidFill>
                <a:latin typeface="Arial"/>
              </a:rPr>
              <a:t>ester pour identifier l’origine des difficultés en lecture-compréhension</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0" u="none" dirty="0">
              <a:solidFill>
                <a:srgbClr val="000000"/>
              </a:solidFill>
              <a:latin typeface="Arial"/>
            </a:endParaRPr>
          </a:p>
          <a:p>
            <a:pPr algn="l" fontAlgn="base"/>
            <a:r>
              <a:rPr lang="fr-FR" b="0" u="none" dirty="0"/>
              <a:t>-&gt; ces tests permettent</a:t>
            </a:r>
            <a:r>
              <a:rPr lang="fr-FR" b="0" u="none" baseline="0" dirty="0"/>
              <a:t> d’envisager </a:t>
            </a:r>
            <a:r>
              <a:rPr lang="fr-FR" sz="2800" b="0" i="0" dirty="0">
                <a:solidFill>
                  <a:srgbClr val="000000"/>
                </a:solidFill>
                <a:effectLst/>
              </a:rPr>
              <a:t>les </a:t>
            </a:r>
            <a:r>
              <a:rPr lang="fr-FR" sz="2800" b="1" i="0" dirty="0">
                <a:solidFill>
                  <a:srgbClr val="002060"/>
                </a:solidFill>
                <a:effectLst/>
              </a:rPr>
              <a:t>deux composantes de l'acte de lire qui</a:t>
            </a:r>
            <a:r>
              <a:rPr lang="fr-FR" sz="2800" b="1" i="0" baseline="0" dirty="0">
                <a:solidFill>
                  <a:srgbClr val="002060"/>
                </a:solidFill>
                <a:effectLst/>
              </a:rPr>
              <a:t> relèvent de </a:t>
            </a:r>
            <a:r>
              <a:rPr lang="fr-FR" sz="2800" b="1" i="0" dirty="0">
                <a:solidFill>
                  <a:srgbClr val="002060"/>
                </a:solidFill>
                <a:effectLst/>
              </a:rPr>
              <a:t>processus fondamentaux et transversaux </a:t>
            </a:r>
            <a:r>
              <a:rPr lang="fr-FR" sz="2800" b="1" i="0" dirty="0">
                <a:solidFill>
                  <a:srgbClr val="000000"/>
                </a:solidFill>
                <a:effectLst/>
              </a:rPr>
              <a:t>:</a:t>
            </a:r>
            <a:endParaRPr lang="fr-FR" sz="2800" b="0" i="0" dirty="0">
              <a:solidFill>
                <a:srgbClr val="000000"/>
              </a:solidFill>
              <a:effectLst/>
            </a:endParaRPr>
          </a:p>
          <a:p>
            <a:pPr marL="709200" lvl="1" indent="-457200" fontAlgn="base">
              <a:buFont typeface="Wingdings" panose="05000000000000000000" pitchFamily="2" charset="2"/>
              <a:buChar char="q"/>
            </a:pPr>
            <a:r>
              <a:rPr lang="fr-FR" sz="2700" b="1" i="0" dirty="0">
                <a:solidFill>
                  <a:srgbClr val="002060"/>
                </a:solidFill>
                <a:effectLst/>
              </a:rPr>
              <a:t>D’une part, l'identification de mots écrits</a:t>
            </a:r>
            <a:r>
              <a:rPr lang="fr-FR" sz="2700" b="0" i="0" dirty="0">
                <a:solidFill>
                  <a:srgbClr val="000000"/>
                </a:solidFill>
                <a:effectLst/>
              </a:rPr>
              <a:t> qui est spécifique à la lecture ;</a:t>
            </a:r>
          </a:p>
          <a:p>
            <a:pPr marL="709200" lvl="1" indent="-457200" fontAlgn="base">
              <a:buFont typeface="Wingdings" panose="05000000000000000000" pitchFamily="2" charset="2"/>
              <a:buChar char="q"/>
            </a:pPr>
            <a:r>
              <a:rPr lang="fr-FR" sz="2700" b="1" i="0" dirty="0">
                <a:solidFill>
                  <a:srgbClr val="002060"/>
                </a:solidFill>
                <a:effectLst/>
              </a:rPr>
              <a:t>D’autre part, la compréhension </a:t>
            </a:r>
            <a:r>
              <a:rPr lang="fr-FR" sz="2700" b="0" i="0" dirty="0">
                <a:solidFill>
                  <a:srgbClr val="000000"/>
                </a:solidFill>
                <a:effectLst/>
              </a:rPr>
              <a:t>qui relève de processus généraux non spécifiques à la lecture </a:t>
            </a:r>
            <a:r>
              <a:rPr lang="fr-FR" sz="2700" b="0" i="0" dirty="0">
                <a:solidFill>
                  <a:srgbClr val="000000"/>
                </a:solidFill>
                <a:effectLst/>
                <a:sym typeface="Wingdings" panose="05000000000000000000" pitchFamily="2" charset="2"/>
              </a:rPr>
              <a:t> évaluée grâce au test de compréhension de l’oral.</a:t>
            </a:r>
            <a:endParaRPr lang="fr-FR" sz="2700" b="0" i="0" dirty="0">
              <a:solidFill>
                <a:srgbClr val="000000"/>
              </a:solidFill>
              <a:effectLst/>
            </a:endParaRPr>
          </a:p>
          <a:p>
            <a:endParaRPr lang="fr-FR" b="0" u="none" dirty="0"/>
          </a:p>
        </p:txBody>
      </p:sp>
      <p:sp>
        <p:nvSpPr>
          <p:cNvPr id="4" name="Espace réservé du numéro de diapositive 3"/>
          <p:cNvSpPr>
            <a:spLocks noGrp="1"/>
          </p:cNvSpPr>
          <p:nvPr>
            <p:ph type="sldNum" sz="quarter" idx="5"/>
          </p:nvPr>
        </p:nvSpPr>
        <p:spPr/>
        <p:txBody>
          <a:bodyPr/>
          <a:lstStyle/>
          <a:p>
            <a:fld id="{7C8FAB9F-DD3C-4030-B349-30DBA657B5D0}" type="slidenum">
              <a:rPr lang="fr-FR" smtClean="0"/>
              <a:t>4</a:t>
            </a:fld>
            <a:endParaRPr lang="fr-FR"/>
          </a:p>
        </p:txBody>
      </p:sp>
    </p:spTree>
    <p:extLst>
      <p:ext uri="{BB962C8B-B14F-4D97-AF65-F5344CB8AC3E}">
        <p14:creationId xmlns:p14="http://schemas.microsoft.com/office/powerpoint/2010/main" val="30798545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Compréhension – va de pair avec </a:t>
            </a:r>
            <a:r>
              <a:rPr lang="fr-FR"/>
              <a:t>la lect</a:t>
            </a:r>
            <a:endParaRPr lang="fr-FR" dirty="0"/>
          </a:p>
        </p:txBody>
      </p:sp>
      <p:sp>
        <p:nvSpPr>
          <p:cNvPr id="4" name="Espace réservé du numéro de diapositive 3"/>
          <p:cNvSpPr>
            <a:spLocks noGrp="1"/>
          </p:cNvSpPr>
          <p:nvPr>
            <p:ph type="sldNum" sz="quarter" idx="5"/>
          </p:nvPr>
        </p:nvSpPr>
        <p:spPr/>
        <p:txBody>
          <a:bodyPr/>
          <a:lstStyle/>
          <a:p>
            <a:fld id="{7C8FAB9F-DD3C-4030-B349-30DBA657B5D0}" type="slidenum">
              <a:rPr lang="fr-FR" smtClean="0"/>
              <a:t>35</a:t>
            </a:fld>
            <a:endParaRPr lang="fr-FR"/>
          </a:p>
        </p:txBody>
      </p:sp>
    </p:spTree>
    <p:extLst>
      <p:ext uri="{BB962C8B-B14F-4D97-AF65-F5344CB8AC3E}">
        <p14:creationId xmlns:p14="http://schemas.microsoft.com/office/powerpoint/2010/main" val="16024857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Compréhension – va de pair avec la lecture</a:t>
            </a:r>
          </a:p>
        </p:txBody>
      </p:sp>
      <p:sp>
        <p:nvSpPr>
          <p:cNvPr id="4" name="Espace réservé du numéro de diapositive 3"/>
          <p:cNvSpPr>
            <a:spLocks noGrp="1"/>
          </p:cNvSpPr>
          <p:nvPr>
            <p:ph type="sldNum" sz="quarter" idx="5"/>
          </p:nvPr>
        </p:nvSpPr>
        <p:spPr/>
        <p:txBody>
          <a:bodyPr/>
          <a:lstStyle/>
          <a:p>
            <a:fld id="{7C8FAB9F-DD3C-4030-B349-30DBA657B5D0}" type="slidenum">
              <a:rPr lang="fr-FR" smtClean="0"/>
              <a:t>36</a:t>
            </a:fld>
            <a:endParaRPr lang="fr-FR"/>
          </a:p>
        </p:txBody>
      </p:sp>
    </p:spTree>
    <p:extLst>
      <p:ext uri="{BB962C8B-B14F-4D97-AF65-F5344CB8AC3E}">
        <p14:creationId xmlns:p14="http://schemas.microsoft.com/office/powerpoint/2010/main" val="18537536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C8FAB9F-DD3C-4030-B349-30DBA657B5D0}" type="slidenum">
              <a:rPr lang="fr-FR" smtClean="0"/>
              <a:t>37</a:t>
            </a:fld>
            <a:endParaRPr lang="fr-FR"/>
          </a:p>
        </p:txBody>
      </p:sp>
    </p:spTree>
    <p:extLst>
      <p:ext uri="{BB962C8B-B14F-4D97-AF65-F5344CB8AC3E}">
        <p14:creationId xmlns:p14="http://schemas.microsoft.com/office/powerpoint/2010/main" val="5933850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Le webinaire MDL – après la Toussaint – com° via CE</a:t>
            </a:r>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38</a:t>
            </a:fld>
            <a:endParaRPr lang="fr-FR" dirty="0"/>
          </a:p>
        </p:txBody>
      </p:sp>
    </p:spTree>
    <p:extLst>
      <p:ext uri="{BB962C8B-B14F-4D97-AF65-F5344CB8AC3E}">
        <p14:creationId xmlns:p14="http://schemas.microsoft.com/office/powerpoint/2010/main" val="41638711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Maryse Bianco : travail avec CNESCO, Conférence de consensus. Lire, comprendre, apprendre, IFE ENS de Lyon, 2016. </a:t>
            </a:r>
          </a:p>
        </p:txBody>
      </p:sp>
      <p:sp>
        <p:nvSpPr>
          <p:cNvPr id="4" name="Espace réservé du numéro de diapositive 3"/>
          <p:cNvSpPr>
            <a:spLocks noGrp="1"/>
          </p:cNvSpPr>
          <p:nvPr>
            <p:ph type="sldNum" sz="quarter" idx="5"/>
          </p:nvPr>
        </p:nvSpPr>
        <p:spPr/>
        <p:txBody>
          <a:bodyPr/>
          <a:lstStyle/>
          <a:p>
            <a:fld id="{2CC69C0C-4A92-4CAE-99BD-7C4EAE754EDD}" type="slidenum">
              <a:rPr lang="fr-FR" smtClean="0"/>
              <a:t>39</a:t>
            </a:fld>
            <a:endParaRPr lang="fr-FR"/>
          </a:p>
        </p:txBody>
      </p:sp>
    </p:spTree>
    <p:extLst>
      <p:ext uri="{BB962C8B-B14F-4D97-AF65-F5344CB8AC3E}">
        <p14:creationId xmlns:p14="http://schemas.microsoft.com/office/powerpoint/2010/main" val="3495027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u="sng" dirty="0"/>
              <a:t> * Concernant</a:t>
            </a:r>
            <a:r>
              <a:rPr lang="fr-FR" b="1" u="sng" baseline="0" dirty="0"/>
              <a:t> l’optimisation de la mise en place de l’accompagnement : </a:t>
            </a:r>
            <a:endParaRPr lang="fr-FR" sz="1200" dirty="0">
              <a:latin typeface="Arial" panose="020B0604020202020204" pitchFamily="34" charset="0"/>
              <a:cs typeface="Arial" panose="020B0604020202020204" pitchFamily="34" charset="0"/>
            </a:endParaRPr>
          </a:p>
          <a:p>
            <a:pPr marL="0" indent="0">
              <a:buFont typeface="Symbol" panose="05050102010706020507" pitchFamily="18" charset="2"/>
              <a:buNone/>
            </a:pPr>
            <a:r>
              <a:rPr lang="fr-FR" sz="1200" dirty="0">
                <a:latin typeface="Arial" panose="020B0604020202020204" pitchFamily="34" charset="0"/>
                <a:cs typeface="Arial" panose="020B0604020202020204" pitchFamily="34" charset="0"/>
              </a:rPr>
              <a:t>-</a:t>
            </a:r>
            <a:r>
              <a:rPr lang="fr-FR" sz="1200" baseline="0" dirty="0">
                <a:latin typeface="Arial" panose="020B0604020202020204" pitchFamily="34" charset="0"/>
                <a:cs typeface="Arial" panose="020B0604020202020204" pitchFamily="34" charset="0"/>
              </a:rPr>
              <a:t> l’exploitation des tests doit </a:t>
            </a:r>
            <a:r>
              <a:rPr lang="fr-FR" sz="1200" b="1" baseline="0" dirty="0">
                <a:latin typeface="Arial" panose="020B0604020202020204" pitchFamily="34" charset="0"/>
                <a:cs typeface="Arial" panose="020B0604020202020204" pitchFamily="34" charset="0"/>
              </a:rPr>
              <a:t>p</a:t>
            </a:r>
            <a:r>
              <a:rPr lang="fr-FR" sz="1200" b="1" dirty="0">
                <a:latin typeface="Arial" panose="020B0604020202020204" pitchFamily="34" charset="0"/>
                <a:cs typeface="Arial" panose="020B0604020202020204" pitchFamily="34" charset="0"/>
              </a:rPr>
              <a:t>ermettre </a:t>
            </a:r>
            <a:r>
              <a:rPr lang="fr-FR" sz="1200" dirty="0">
                <a:latin typeface="Arial" panose="020B0604020202020204" pitchFamily="34" charset="0"/>
                <a:cs typeface="Arial" panose="020B0604020202020204" pitchFamily="34" charset="0"/>
              </a:rPr>
              <a:t>un </a:t>
            </a:r>
            <a:r>
              <a:rPr lang="fr-FR" sz="1200" b="1" dirty="0">
                <a:latin typeface="Arial" panose="020B0604020202020204" pitchFamily="34" charset="0"/>
                <a:cs typeface="Arial" panose="020B0604020202020204" pitchFamily="34" charset="0"/>
              </a:rPr>
              <a:t>accompagnement plus individualisé des élèves en difficulté</a:t>
            </a:r>
            <a:r>
              <a:rPr lang="fr-FR" sz="1200" dirty="0">
                <a:latin typeface="Arial" panose="020B0604020202020204" pitchFamily="34" charset="0"/>
                <a:cs typeface="Arial" panose="020B0604020202020204" pitchFamily="34" charset="0"/>
              </a:rPr>
              <a:t>. </a:t>
            </a:r>
          </a:p>
          <a:p>
            <a:pPr marL="0" indent="0">
              <a:buFont typeface="Symbol" panose="05050102010706020507" pitchFamily="18" charset="2"/>
              <a:buNone/>
            </a:pPr>
            <a:r>
              <a:rPr lang="fr-FR" sz="1200" dirty="0">
                <a:latin typeface="Arial" panose="020B0604020202020204" pitchFamily="34" charset="0"/>
                <a:cs typeface="Arial" panose="020B0604020202020204" pitchFamily="34" charset="0"/>
              </a:rPr>
              <a:t>- Mais aussi </a:t>
            </a:r>
            <a:r>
              <a:rPr lang="fr-FR" sz="1200" b="1" dirty="0">
                <a:latin typeface="Arial" panose="020B0604020202020204" pitchFamily="34" charset="0"/>
                <a:cs typeface="Arial" panose="020B0604020202020204" pitchFamily="34" charset="0"/>
              </a:rPr>
              <a:t>permettre de poser un diagnostic affiné </a:t>
            </a:r>
            <a:r>
              <a:rPr lang="fr-FR" sz="1200" dirty="0">
                <a:latin typeface="Arial" panose="020B0604020202020204" pitchFamily="34" charset="0"/>
                <a:cs typeface="Arial" panose="020B0604020202020204" pitchFamily="34" charset="0"/>
              </a:rPr>
              <a:t>du niveau de maîtrise </a:t>
            </a:r>
            <a:r>
              <a:rPr lang="fr-FR" sz="1200" b="1" dirty="0">
                <a:latin typeface="Arial" panose="020B0604020202020204" pitchFamily="34" charset="0"/>
                <a:cs typeface="Arial" panose="020B0604020202020204" pitchFamily="34" charset="0"/>
              </a:rPr>
              <a:t>des élèves en réussite</a:t>
            </a:r>
            <a:r>
              <a:rPr lang="fr-FR" sz="1200" b="1" baseline="0" dirty="0">
                <a:latin typeface="Arial" panose="020B0604020202020204" pitchFamily="34" charset="0"/>
                <a:cs typeface="Arial" panose="020B0604020202020204" pitchFamily="34" charset="0"/>
              </a:rPr>
              <a:t> </a:t>
            </a:r>
            <a:r>
              <a:rPr lang="fr-FR" sz="1200" baseline="0" dirty="0">
                <a:latin typeface="Arial" panose="020B0604020202020204" pitchFamily="34" charset="0"/>
                <a:cs typeface="Arial" panose="020B0604020202020204" pitchFamily="34" charset="0"/>
              </a:rPr>
              <a:t>ainsi qu’</a:t>
            </a:r>
            <a:r>
              <a:rPr lang="fr-FR" sz="1200" dirty="0">
                <a:latin typeface="Arial" panose="020B0604020202020204" pitchFamily="34" charset="0"/>
                <a:cs typeface="Arial" panose="020B0604020202020204" pitchFamily="34" charset="0"/>
              </a:rPr>
              <a:t>une </a:t>
            </a:r>
            <a:r>
              <a:rPr lang="fr-FR" sz="1200" b="1" dirty="0">
                <a:latin typeface="Arial" panose="020B0604020202020204" pitchFamily="34" charset="0"/>
                <a:cs typeface="Arial" panose="020B0604020202020204" pitchFamily="34" charset="0"/>
              </a:rPr>
              <a:t>approche globale de la classe</a:t>
            </a:r>
            <a:r>
              <a:rPr lang="fr-FR" sz="1200" dirty="0">
                <a:latin typeface="Arial" panose="020B0604020202020204" pitchFamily="34" charset="0"/>
                <a:cs typeface="Arial" panose="020B0604020202020204" pitchFamily="34" charset="0"/>
              </a:rPr>
              <a:t>.</a:t>
            </a:r>
          </a:p>
          <a:p>
            <a:r>
              <a:rPr lang="fr-FR" sz="1200" dirty="0">
                <a:latin typeface="Arial" panose="020B0604020202020204" pitchFamily="34" charset="0"/>
                <a:cs typeface="Arial" panose="020B0604020202020204" pitchFamily="34" charset="0"/>
              </a:rPr>
              <a:t>      et</a:t>
            </a:r>
            <a:r>
              <a:rPr lang="fr-FR" sz="1200" baseline="0" dirty="0">
                <a:latin typeface="Arial" panose="020B0604020202020204" pitchFamily="34" charset="0"/>
                <a:cs typeface="Arial" panose="020B0604020202020204" pitchFamily="34" charset="0"/>
              </a:rPr>
              <a:t> ainsi </a:t>
            </a:r>
            <a:r>
              <a:rPr lang="fr-FR" sz="1200" b="1" baseline="0" dirty="0">
                <a:latin typeface="Arial" panose="020B0604020202020204" pitchFamily="34" charset="0"/>
                <a:cs typeface="Arial" panose="020B0604020202020204" pitchFamily="34" charset="0"/>
              </a:rPr>
              <a:t>rendre p</a:t>
            </a:r>
            <a:r>
              <a:rPr lang="fr-FR" sz="1200" b="1" dirty="0">
                <a:latin typeface="Arial" panose="020B0604020202020204" pitchFamily="34" charset="0"/>
                <a:cs typeface="Arial" panose="020B0604020202020204" pitchFamily="34" charset="0"/>
              </a:rPr>
              <a:t>ossible la</a:t>
            </a:r>
            <a:r>
              <a:rPr lang="fr-FR" sz="1200" b="1" baseline="0" dirty="0">
                <a:latin typeface="Arial" panose="020B0604020202020204" pitchFamily="34" charset="0"/>
                <a:cs typeface="Arial" panose="020B0604020202020204" pitchFamily="34" charset="0"/>
              </a:rPr>
              <a:t> constitution </a:t>
            </a:r>
            <a:r>
              <a:rPr lang="fr-FR" sz="1200" b="1" dirty="0">
                <a:latin typeface="Arial" panose="020B0604020202020204" pitchFamily="34" charset="0"/>
                <a:cs typeface="Arial" panose="020B0604020202020204" pitchFamily="34" charset="0"/>
              </a:rPr>
              <a:t>de groupes de besoin </a:t>
            </a:r>
          </a:p>
          <a:p>
            <a:r>
              <a:rPr lang="fr-FR" sz="1200" dirty="0">
                <a:latin typeface="Arial" panose="020B0604020202020204" pitchFamily="34" charset="0"/>
                <a:cs typeface="Arial" panose="020B0604020202020204" pitchFamily="34" charset="0"/>
              </a:rPr>
              <a:t>Les</a:t>
            </a:r>
            <a:r>
              <a:rPr lang="fr-FR" sz="1200" baseline="0" dirty="0">
                <a:latin typeface="Arial" panose="020B0604020202020204" pitchFamily="34" charset="0"/>
                <a:cs typeface="Arial" panose="020B0604020202020204" pitchFamily="34" charset="0"/>
              </a:rPr>
              <a:t> tests de positionnement sont</a:t>
            </a:r>
            <a:r>
              <a:rPr lang="fr-FR" sz="1200" dirty="0">
                <a:latin typeface="Arial" panose="020B0604020202020204" pitchFamily="34" charset="0"/>
                <a:cs typeface="Arial" panose="020B0604020202020204" pitchFamily="34" charset="0"/>
              </a:rPr>
              <a:t> donc un bon moyen de </a:t>
            </a:r>
            <a:r>
              <a:rPr lang="fr-FR" sz="1200" b="1" dirty="0">
                <a:latin typeface="Arial" panose="020B0604020202020204" pitchFamily="34" charset="0"/>
                <a:cs typeface="Arial" panose="020B0604020202020204" pitchFamily="34" charset="0"/>
              </a:rPr>
              <a:t>mettre en œuvre la différentiation</a:t>
            </a:r>
            <a:r>
              <a:rPr lang="fr-FR" sz="1200" dirty="0">
                <a:latin typeface="Arial" panose="020B0604020202020204" pitchFamily="34" charset="0"/>
                <a:cs typeface="Arial" panose="020B0604020202020204" pitchFamily="34" charset="0"/>
              </a:rPr>
              <a:t>.</a:t>
            </a:r>
          </a:p>
          <a:p>
            <a:endParaRPr lang="fr-FR" sz="1200" dirty="0">
              <a:latin typeface="Arial" panose="020B0604020202020204" pitchFamily="34" charset="0"/>
              <a:cs typeface="Arial" panose="020B0604020202020204" pitchFamily="34" charset="0"/>
            </a:endParaRPr>
          </a:p>
          <a:p>
            <a:r>
              <a:rPr lang="fr-FR" sz="1200" dirty="0">
                <a:latin typeface="Arial" panose="020B0604020202020204" pitchFamily="34" charset="0"/>
                <a:cs typeface="Arial" panose="020B0604020202020204" pitchFamily="34" charset="0"/>
              </a:rPr>
              <a:t>Pour mémoire, pour optimiser la mise</a:t>
            </a:r>
            <a:r>
              <a:rPr lang="fr-FR" sz="1200" baseline="0" dirty="0">
                <a:latin typeface="Arial" panose="020B0604020202020204" pitchFamily="34" charset="0"/>
                <a:cs typeface="Arial" panose="020B0604020202020204" pitchFamily="34" charset="0"/>
              </a:rPr>
              <a:t> en place de l’accompagnement des élèves, il convient de </a:t>
            </a:r>
            <a:r>
              <a:rPr lang="fr-FR" sz="1200" b="1" baseline="0" dirty="0">
                <a:latin typeface="Arial" panose="020B0604020202020204" pitchFamily="34" charset="0"/>
                <a:cs typeface="Arial" panose="020B0604020202020204" pitchFamily="34" charset="0"/>
              </a:rPr>
              <a:t>prendre appui sur les résultats des tests</a:t>
            </a:r>
            <a:r>
              <a:rPr lang="fr-FR" sz="1200" baseline="0" dirty="0">
                <a:latin typeface="Arial" panose="020B0604020202020204" pitchFamily="34" charset="0"/>
                <a:cs typeface="Arial" panose="020B0604020202020204" pitchFamily="34" charset="0"/>
              </a:rPr>
              <a:t>, mais aussi des </a:t>
            </a:r>
            <a:r>
              <a:rPr lang="fr-FR" sz="1200" b="1" baseline="0" dirty="0">
                <a:latin typeface="Arial" panose="020B0604020202020204" pitchFamily="34" charset="0"/>
                <a:cs typeface="Arial" panose="020B0604020202020204" pitchFamily="34" charset="0"/>
              </a:rPr>
              <a:t>observations et évaluations réalisées en classe depuis le début de l’année</a:t>
            </a:r>
            <a:r>
              <a:rPr lang="fr-FR" sz="1200" baseline="0" dirty="0">
                <a:latin typeface="Arial" panose="020B0604020202020204" pitchFamily="34" charset="0"/>
                <a:cs typeface="Arial" panose="020B0604020202020204" pitchFamily="34" charset="0"/>
              </a:rPr>
              <a:t> auxquelles on peut ajouter </a:t>
            </a:r>
            <a:r>
              <a:rPr lang="fr-FR" sz="1200" b="1" baseline="0" dirty="0">
                <a:latin typeface="Arial" panose="020B0604020202020204" pitchFamily="34" charset="0"/>
                <a:cs typeface="Arial" panose="020B0604020202020204" pitchFamily="34" charset="0"/>
              </a:rPr>
              <a:t>l’examen du LSU </a:t>
            </a:r>
            <a:r>
              <a:rPr lang="fr-FR" sz="1200" baseline="0" dirty="0">
                <a:latin typeface="Arial" panose="020B0604020202020204" pitchFamily="34" charset="0"/>
                <a:cs typeface="Arial" panose="020B0604020202020204" pitchFamily="34" charset="0"/>
              </a:rPr>
              <a:t>(Livret Scolaire Unique du CP à la 3</a:t>
            </a:r>
            <a:r>
              <a:rPr lang="fr-FR" sz="1200" baseline="30000" dirty="0">
                <a:latin typeface="Arial" panose="020B0604020202020204" pitchFamily="34" charset="0"/>
                <a:cs typeface="Arial" panose="020B0604020202020204" pitchFamily="34" charset="0"/>
              </a:rPr>
              <a:t>ème</a:t>
            </a:r>
            <a:r>
              <a:rPr lang="fr-FR" sz="1200" baseline="0" dirty="0">
                <a:latin typeface="Arial" panose="020B0604020202020204" pitchFamily="34" charset="0"/>
                <a:cs typeface="Arial" panose="020B0604020202020204" pitchFamily="34" charset="0"/>
              </a:rPr>
              <a:t> ).</a:t>
            </a:r>
          </a:p>
          <a:p>
            <a:endParaRPr lang="fr-FR" sz="1200" baseline="0" dirty="0">
              <a:latin typeface="Arial" panose="020B0604020202020204" pitchFamily="34" charset="0"/>
              <a:cs typeface="Arial" panose="020B0604020202020204" pitchFamily="34" charset="0"/>
            </a:endParaRPr>
          </a:p>
          <a:p>
            <a:r>
              <a:rPr lang="fr-FR" sz="1200" baseline="0" dirty="0">
                <a:latin typeface="Arial" panose="020B0604020202020204" pitchFamily="34" charset="0"/>
                <a:cs typeface="Arial" panose="020B0604020202020204" pitchFamily="34" charset="0"/>
              </a:rPr>
              <a:t>La mise en place de l’accompagnement peut recouvrir plusieurs formes et doit servir l’ensemble de l’équipe pédagogique (l’analyse des tests doit être réalisée par l’ensemble de l’équipe pour pouvoir cerner au mieux les besoins des élèves en croisant résultats des tests-observation-LSU) : </a:t>
            </a:r>
          </a:p>
          <a:p>
            <a:r>
              <a:rPr lang="fr-FR" sz="1200" baseline="0" dirty="0">
                <a:latin typeface="Arial" panose="020B0604020202020204" pitchFamily="34" charset="0"/>
                <a:cs typeface="Arial" panose="020B0604020202020204" pitchFamily="34" charset="0"/>
              </a:rPr>
              <a:t>-&gt; </a:t>
            </a:r>
            <a:r>
              <a:rPr lang="fr-FR" sz="1200" b="1" baseline="0" dirty="0">
                <a:latin typeface="Arial" panose="020B0604020202020204" pitchFamily="34" charset="0"/>
                <a:cs typeface="Arial" panose="020B0604020202020204" pitchFamily="34" charset="0"/>
              </a:rPr>
              <a:t>la consolidation des acquis </a:t>
            </a:r>
            <a:r>
              <a:rPr lang="fr-FR" sz="1200" baseline="0" dirty="0">
                <a:latin typeface="Arial" panose="020B0604020202020204" pitchFamily="34" charset="0"/>
                <a:cs typeface="Arial" panose="020B0604020202020204" pitchFamily="34" charset="0"/>
              </a:rPr>
              <a:t>en 2</a:t>
            </a:r>
            <a:r>
              <a:rPr lang="fr-FR" sz="1200" baseline="30000" dirty="0">
                <a:latin typeface="Arial" panose="020B0604020202020204" pitchFamily="34" charset="0"/>
                <a:cs typeface="Arial" panose="020B0604020202020204" pitchFamily="34" charset="0"/>
              </a:rPr>
              <a:t>nde</a:t>
            </a:r>
            <a:r>
              <a:rPr lang="fr-FR" sz="1200" baseline="0" dirty="0">
                <a:latin typeface="Arial" panose="020B0604020202020204" pitchFamily="34" charset="0"/>
                <a:cs typeface="Arial" panose="020B0604020202020204" pitchFamily="34" charset="0"/>
              </a:rPr>
              <a:t> est basée sur les fondamentaux, en l’occurrence le français, ici), </a:t>
            </a:r>
          </a:p>
          <a:p>
            <a:r>
              <a:rPr lang="fr-FR" sz="1200" baseline="0" dirty="0">
                <a:latin typeface="Arial" panose="020B0604020202020204" pitchFamily="34" charset="0"/>
                <a:cs typeface="Arial" panose="020B0604020202020204" pitchFamily="34" charset="0"/>
              </a:rPr>
              <a:t>-&gt; </a:t>
            </a:r>
            <a:r>
              <a:rPr lang="fr-FR" sz="1200" b="1" baseline="0" dirty="0">
                <a:latin typeface="Arial" panose="020B0604020202020204" pitchFamily="34" charset="0"/>
                <a:cs typeface="Arial" panose="020B0604020202020204" pitchFamily="34" charset="0"/>
              </a:rPr>
              <a:t>l’Accompagnement Personnalisé </a:t>
            </a:r>
            <a:r>
              <a:rPr lang="fr-FR" sz="1200" baseline="0" dirty="0">
                <a:latin typeface="Arial" panose="020B0604020202020204" pitchFamily="34" charset="0"/>
                <a:cs typeface="Arial" panose="020B0604020202020204" pitchFamily="34" charset="0"/>
              </a:rPr>
              <a:t>repose davantage sur de la remédiation, mais pas seulement.</a:t>
            </a:r>
          </a:p>
          <a:p>
            <a:endParaRPr lang="fr-FR" sz="1200" dirty="0">
              <a:latin typeface="Arial" panose="020B0604020202020204" pitchFamily="34" charset="0"/>
              <a:cs typeface="Arial" panose="020B0604020202020204" pitchFamily="34" charset="0"/>
            </a:endParaRPr>
          </a:p>
          <a:p>
            <a:endParaRPr lang="fr-FR" dirty="0"/>
          </a:p>
        </p:txBody>
      </p:sp>
      <p:sp>
        <p:nvSpPr>
          <p:cNvPr id="4" name="Espace réservé du numéro de diapositive 3"/>
          <p:cNvSpPr>
            <a:spLocks noGrp="1"/>
          </p:cNvSpPr>
          <p:nvPr>
            <p:ph type="sldNum" sz="quarter" idx="10"/>
          </p:nvPr>
        </p:nvSpPr>
        <p:spPr/>
        <p:txBody>
          <a:bodyPr/>
          <a:lstStyle/>
          <a:p>
            <a:fld id="{7C8FAB9F-DD3C-4030-B349-30DBA657B5D0}" type="slidenum">
              <a:rPr lang="fr-FR" smtClean="0"/>
              <a:t>5</a:t>
            </a:fld>
            <a:endParaRPr lang="fr-FR"/>
          </a:p>
        </p:txBody>
      </p:sp>
    </p:spTree>
    <p:extLst>
      <p:ext uri="{BB962C8B-B14F-4D97-AF65-F5344CB8AC3E}">
        <p14:creationId xmlns:p14="http://schemas.microsoft.com/office/powerpoint/2010/main" val="4135558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52000" lvl="1" indent="0">
              <a:buFont typeface="Wingdings" panose="05000000000000000000" pitchFamily="2" charset="2"/>
              <a:buNone/>
            </a:pPr>
            <a:r>
              <a:rPr lang="fr-FR" sz="1800" b="1" dirty="0">
                <a:solidFill>
                  <a:srgbClr val="002060"/>
                </a:solidFill>
                <a:latin typeface="Arial" panose="020B0604020202020204" pitchFamily="34" charset="0"/>
                <a:cs typeface="Arial" panose="020B0604020202020204" pitchFamily="34" charset="0"/>
              </a:rPr>
              <a:t>	</a:t>
            </a:r>
            <a:r>
              <a:rPr lang="fr-FR" sz="1800" b="1" dirty="0">
                <a:solidFill>
                  <a:schemeClr val="accent2"/>
                </a:solidFill>
                <a:latin typeface="Arial" panose="020B0604020202020204" pitchFamily="34" charset="0"/>
                <a:cs typeface="Arial" panose="020B0604020202020204" pitchFamily="34" charset="0"/>
              </a:rPr>
              <a:t>Mise à disposition rapide des tests dès lors que la passation des tests de Mathématiques et Français</a:t>
            </a:r>
            <a:r>
              <a:rPr lang="fr-FR" sz="1800" b="1" baseline="0" dirty="0">
                <a:solidFill>
                  <a:schemeClr val="accent2"/>
                </a:solidFill>
                <a:latin typeface="Arial" panose="020B0604020202020204" pitchFamily="34" charset="0"/>
                <a:cs typeface="Arial" panose="020B0604020202020204" pitchFamily="34" charset="0"/>
              </a:rPr>
              <a:t> ont eu lieu pour une même classe. </a:t>
            </a:r>
          </a:p>
          <a:p>
            <a:pPr marL="252000" lvl="1" indent="0">
              <a:buFont typeface="Wingdings" panose="05000000000000000000" pitchFamily="2" charset="2"/>
              <a:buNone/>
            </a:pPr>
            <a:r>
              <a:rPr lang="fr-FR" sz="1800" b="1" baseline="0" dirty="0">
                <a:solidFill>
                  <a:schemeClr val="accent2"/>
                </a:solidFill>
                <a:latin typeface="Arial" panose="020B0604020202020204" pitchFamily="34" charset="0"/>
                <a:cs typeface="Arial" panose="020B0604020202020204" pitchFamily="34" charset="0"/>
              </a:rPr>
              <a:t>			/!\ après le 25 novembre, il sera impossible de récupérer les résultats des tests.</a:t>
            </a:r>
            <a:endParaRPr lang="fr-FR" sz="1800" b="1" dirty="0">
              <a:solidFill>
                <a:schemeClr val="accent2"/>
              </a:solidFill>
              <a:latin typeface="Arial" panose="020B0604020202020204" pitchFamily="34" charset="0"/>
              <a:cs typeface="Arial" panose="020B0604020202020204" pitchFamily="34" charset="0"/>
            </a:endParaRPr>
          </a:p>
          <a:p>
            <a:pPr marL="252000" lvl="1" indent="0">
              <a:buFont typeface="Wingdings" panose="05000000000000000000" pitchFamily="2" charset="2"/>
              <a:buNone/>
            </a:pPr>
            <a:endParaRPr lang="fr-FR" sz="1800" b="1" dirty="0">
              <a:solidFill>
                <a:srgbClr val="002060"/>
              </a:solidFill>
              <a:latin typeface="Arial" panose="020B0604020202020204" pitchFamily="34" charset="0"/>
              <a:cs typeface="Arial" panose="020B0604020202020204" pitchFamily="34" charset="0"/>
            </a:endParaRPr>
          </a:p>
          <a:p>
            <a:pPr marL="252000" lvl="1" indent="0">
              <a:buFont typeface="Wingdings" panose="05000000000000000000" pitchFamily="2" charset="2"/>
              <a:buNone/>
            </a:pPr>
            <a:r>
              <a:rPr lang="fr-FR" sz="1800" b="1" dirty="0">
                <a:solidFill>
                  <a:srgbClr val="002060"/>
                </a:solidFill>
                <a:latin typeface="Arial" panose="020B0604020202020204" pitchFamily="34" charset="0"/>
                <a:cs typeface="Arial" panose="020B0604020202020204" pitchFamily="34" charset="0"/>
              </a:rPr>
              <a:t>UN SEUL ET MEME PRINCIPE DE RESTITUTION QUEL QUE SOIT LE NIVEAU</a:t>
            </a:r>
            <a:r>
              <a:rPr lang="fr-FR" sz="1800" b="1" baseline="0" dirty="0">
                <a:solidFill>
                  <a:srgbClr val="002060"/>
                </a:solidFill>
                <a:latin typeface="Arial" panose="020B0604020202020204" pitchFamily="34" charset="0"/>
                <a:cs typeface="Arial" panose="020B0604020202020204" pitchFamily="34" charset="0"/>
              </a:rPr>
              <a:t> TEST</a:t>
            </a:r>
            <a:r>
              <a:rPr lang="fr-FR" sz="1800" b="1" baseline="0" dirty="0">
                <a:solidFill>
                  <a:srgbClr val="002060"/>
                </a:solidFill>
                <a:latin typeface="Times New Roman" panose="02020603050405020304" pitchFamily="18" charset="0"/>
                <a:cs typeface="Times New Roman" panose="02020603050405020304" pitchFamily="18" charset="0"/>
              </a:rPr>
              <a:t>É</a:t>
            </a:r>
            <a:r>
              <a:rPr lang="fr-FR" sz="1800" b="1" baseline="0" dirty="0">
                <a:solidFill>
                  <a:srgbClr val="002060"/>
                </a:solidFill>
                <a:latin typeface="Arial" panose="020B0604020202020204" pitchFamily="34" charset="0"/>
                <a:cs typeface="Arial" panose="020B0604020202020204" pitchFamily="34" charset="0"/>
              </a:rPr>
              <a:t> : CAP et BACCALAURÉAT PROFESSIONNEL </a:t>
            </a:r>
            <a:endParaRPr lang="fr-FR" sz="1800" b="1" dirty="0">
              <a:solidFill>
                <a:srgbClr val="002060"/>
              </a:solidFill>
              <a:latin typeface="Arial" panose="020B0604020202020204" pitchFamily="34" charset="0"/>
              <a:cs typeface="Arial" panose="020B0604020202020204" pitchFamily="34" charset="0"/>
            </a:endParaRPr>
          </a:p>
          <a:p>
            <a:pPr marL="252000" lvl="1" indent="0">
              <a:buFont typeface="Wingdings" panose="05000000000000000000" pitchFamily="2" charset="2"/>
              <a:buNone/>
            </a:pPr>
            <a:endParaRPr lang="fr-FR" sz="1800" b="1" dirty="0">
              <a:solidFill>
                <a:srgbClr val="002060"/>
              </a:solidFill>
              <a:latin typeface="Arial" panose="020B0604020202020204" pitchFamily="34" charset="0"/>
              <a:cs typeface="Arial" panose="020B0604020202020204" pitchFamily="34" charset="0"/>
            </a:endParaRPr>
          </a:p>
          <a:p>
            <a:pPr marL="537750" lvl="1" indent="-285750">
              <a:buFont typeface="Wingdings" panose="05000000000000000000" pitchFamily="2" charset="2"/>
              <a:buChar char="v"/>
            </a:pPr>
            <a:r>
              <a:rPr lang="fr-FR" sz="1800" b="1" u="sng" dirty="0">
                <a:solidFill>
                  <a:srgbClr val="002060"/>
                </a:solidFill>
                <a:latin typeface="Arial" panose="020B0604020202020204" pitchFamily="34" charset="0"/>
                <a:cs typeface="Arial" panose="020B0604020202020204" pitchFamily="34" charset="0"/>
              </a:rPr>
              <a:t>Deux fiches d’évaluation individuelle:</a:t>
            </a:r>
          </a:p>
          <a:p>
            <a:pPr marL="537750" lvl="1" indent="-285750">
              <a:buFont typeface="Wingdings" panose="05000000000000000000" pitchFamily="2" charset="2"/>
              <a:buChar char="§"/>
            </a:pPr>
            <a:r>
              <a:rPr lang="fr-FR" sz="1800" b="1" dirty="0">
                <a:solidFill>
                  <a:srgbClr val="002060"/>
                </a:solidFill>
                <a:latin typeface="Arial" panose="020B0604020202020204" pitchFamily="34" charset="0"/>
                <a:cs typeface="Arial" panose="020B0604020202020204" pitchFamily="34" charset="0"/>
              </a:rPr>
              <a:t>Une fiche de positionnement individuel </a:t>
            </a:r>
            <a:r>
              <a:rPr lang="fr-FR" sz="1800" dirty="0">
                <a:latin typeface="Arial" panose="020B0604020202020204" pitchFamily="34" charset="0"/>
                <a:cs typeface="Arial" panose="020B0604020202020204" pitchFamily="34" charset="0"/>
              </a:rPr>
              <a:t>présentant de manière synthétique les niveaux de compétences acquis, à destination des élèves et de leur famille, mais aussi des enseignants ;</a:t>
            </a:r>
          </a:p>
          <a:p>
            <a:pPr marL="537750" lvl="1" indent="-285750">
              <a:buFont typeface="Wingdings" panose="05000000000000000000" pitchFamily="2" charset="2"/>
              <a:buChar char="§"/>
            </a:pPr>
            <a:r>
              <a:rPr lang="fr-FR" sz="1800" b="1" dirty="0">
                <a:solidFill>
                  <a:srgbClr val="002060"/>
                </a:solidFill>
                <a:latin typeface="Arial" panose="020B0604020202020204" pitchFamily="34" charset="0"/>
                <a:cs typeface="Arial" panose="020B0604020202020204" pitchFamily="34" charset="0"/>
              </a:rPr>
              <a:t>Une fiche de restitution des réponses au test spécifique portant sur la compréhension des écrits. </a:t>
            </a:r>
            <a:r>
              <a:rPr lang="fr-FR" sz="1800" dirty="0">
                <a:latin typeface="Arial" panose="020B0604020202020204" pitchFamily="34" charset="0"/>
                <a:cs typeface="Arial" panose="020B0604020202020204" pitchFamily="34" charset="0"/>
                <a:sym typeface="Wingdings" panose="05000000000000000000" pitchFamily="2" charset="2"/>
              </a:rPr>
              <a:t>Cette fiche permet un accès aux réponses des élèves pour tous les items. Elle est à destination des enseignants.</a:t>
            </a:r>
          </a:p>
          <a:p>
            <a:pPr marL="537750" lvl="1" indent="-285750">
              <a:buFont typeface="Wingdings" panose="05000000000000000000" pitchFamily="2" charset="2"/>
              <a:buChar char="§"/>
            </a:pPr>
            <a:endParaRPr lang="fr-FR" sz="1800" b="1" dirty="0">
              <a:latin typeface="Arial" panose="020B0604020202020204" pitchFamily="34" charset="0"/>
              <a:cs typeface="Arial" panose="020B0604020202020204" pitchFamily="34" charset="0"/>
              <a:sym typeface="Wingdings" panose="05000000000000000000" pitchFamily="2" charset="2"/>
            </a:endParaRPr>
          </a:p>
          <a:p>
            <a:pPr marL="5377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fr-FR" sz="1800" b="1" u="sng" dirty="0">
                <a:solidFill>
                  <a:schemeClr val="accent2">
                    <a:lumMod val="75000"/>
                  </a:schemeClr>
                </a:solidFill>
              </a:rPr>
              <a:t>Des restitutions au niveau de la classe</a:t>
            </a:r>
            <a:r>
              <a:rPr lang="fr-FR" sz="1800" dirty="0">
                <a:solidFill>
                  <a:schemeClr val="accent2">
                    <a:lumMod val="75000"/>
                  </a:schemeClr>
                </a:solidFill>
              </a:rPr>
              <a:t>, </a:t>
            </a:r>
            <a:r>
              <a:rPr lang="fr-FR" sz="1800" dirty="0"/>
              <a:t>essentiellement à destination des équipes pédagogiques afin de définir des groupes de besoin et d’accompagnement personnalisé.</a:t>
            </a:r>
          </a:p>
          <a:p>
            <a:pPr marL="537750" lvl="1" indent="-285750">
              <a:buFont typeface="Wingdings" panose="05000000000000000000" pitchFamily="2" charset="2"/>
              <a:buChar char="§"/>
            </a:pPr>
            <a:endParaRPr lang="fr-FR" sz="1800" b="1" dirty="0">
              <a:latin typeface="Arial" panose="020B0604020202020204" pitchFamily="34" charset="0"/>
              <a:cs typeface="Arial" panose="020B0604020202020204" pitchFamily="34" charset="0"/>
              <a:sym typeface="Wingdings" panose="05000000000000000000" pitchFamily="2" charset="2"/>
            </a:endParaRPr>
          </a:p>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7</a:t>
            </a:fld>
            <a:endParaRPr lang="fr-FR" dirty="0"/>
          </a:p>
        </p:txBody>
      </p:sp>
    </p:spTree>
    <p:extLst>
      <p:ext uri="{BB962C8B-B14F-4D97-AF65-F5344CB8AC3E}">
        <p14:creationId xmlns:p14="http://schemas.microsoft.com/office/powerpoint/2010/main" val="2205432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baseline="0" dirty="0"/>
              <a:t>Quels outils sont à disposition des enseignants pour lire, analyser et interpréter les résultats des tests de positionnement afin de les exploiter au mieux ?</a:t>
            </a:r>
          </a:p>
          <a:p>
            <a:r>
              <a:rPr lang="fr-FR" b="1" baseline="0" dirty="0"/>
              <a:t> -</a:t>
            </a:r>
            <a:r>
              <a:rPr lang="fr-FR" b="0" baseline="0" dirty="0"/>
              <a:t> les guides élaborés pour chaque niveau dans lesquels on retrouve une présentation du cadre, une présentation des échelles de compétences et des exemples d’exercices.</a:t>
            </a:r>
          </a:p>
          <a:p>
            <a:endParaRPr lang="fr-FR" b="0" baseline="0" dirty="0"/>
          </a:p>
          <a:p>
            <a:r>
              <a:rPr lang="fr-FR" b="0" baseline="0" dirty="0"/>
              <a:t>Pour chaque guide, nous avons pris le soin sur cette diapositive de mettre en exergue les points auxquels vous rapporter dans le cadre de l’exploitation des tests, afin de vous faciliter la lecture du guide.</a:t>
            </a:r>
            <a:endParaRPr lang="fr-FR" b="1" baseline="0" dirty="0"/>
          </a:p>
        </p:txBody>
      </p:sp>
      <p:sp>
        <p:nvSpPr>
          <p:cNvPr id="4" name="Espace réservé du numéro de diapositive 3"/>
          <p:cNvSpPr>
            <a:spLocks noGrp="1"/>
          </p:cNvSpPr>
          <p:nvPr>
            <p:ph type="sldNum" sz="quarter" idx="10"/>
          </p:nvPr>
        </p:nvSpPr>
        <p:spPr/>
        <p:txBody>
          <a:bodyPr/>
          <a:lstStyle/>
          <a:p>
            <a:fld id="{2CC69C0C-4A92-4CAE-99BD-7C4EAE754EDD}" type="slidenum">
              <a:rPr lang="fr-FR" smtClean="0"/>
              <a:t>8</a:t>
            </a:fld>
            <a:endParaRPr lang="fr-FR"/>
          </a:p>
        </p:txBody>
      </p:sp>
    </p:spTree>
    <p:extLst>
      <p:ext uri="{BB962C8B-B14F-4D97-AF65-F5344CB8AC3E}">
        <p14:creationId xmlns:p14="http://schemas.microsoft.com/office/powerpoint/2010/main" val="2717610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a:t>Concernant le CAP : nous sommes sur un</a:t>
            </a:r>
            <a:r>
              <a:rPr lang="fr-FR" sz="1200" b="1" baseline="0" dirty="0"/>
              <a:t> test de </a:t>
            </a:r>
            <a:r>
              <a:rPr lang="fr-FR" sz="1200" b="1" baseline="0" dirty="0" err="1"/>
              <a:t>Littératie</a:t>
            </a:r>
            <a:r>
              <a:rPr lang="fr-FR" sz="1200" b="1" baseline="0" dirty="0"/>
              <a:t>, laquelle se définit </a:t>
            </a:r>
            <a:r>
              <a:rPr lang="fr-FR" sz="1200" b="0" i="0" u="none" strike="noStrike" baseline="0" dirty="0">
                <a:solidFill>
                  <a:srgbClr val="000000"/>
                </a:solidFill>
                <a:latin typeface="Arial" panose="020B0604020202020204" pitchFamily="34" charset="0"/>
              </a:rPr>
              <a:t>comme l’aptitude à lire, à comprendre et à utiliser l’information écrite dans la vie courante.</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FR" sz="1200" b="1" baseline="0" dirty="0"/>
              <a:t>Les exercices proposés dans le test de positionnement de CAP doivent permettre de vérifier la </a:t>
            </a:r>
            <a:r>
              <a:rPr lang="fr-FR" sz="1200" b="0" i="0" u="none" strike="noStrike" baseline="0" dirty="0">
                <a:solidFill>
                  <a:srgbClr val="000000"/>
                </a:solidFill>
                <a:latin typeface="Arial" panose="020B0604020202020204" pitchFamily="34" charset="0"/>
              </a:rPr>
              <a:t>capacité que les élèves ont à comprendre et à utiliser l’information écrite dans la vie courante, à la maison, en milieu professionnel et dans le contexte scolaire en vue d’atteindre des buts personnels et d'étendre ses connaissances et ses capacités.</a:t>
            </a:r>
          </a:p>
          <a:p>
            <a:endParaRPr lang="fr-FR" sz="1200" b="1" dirty="0"/>
          </a:p>
          <a:p>
            <a:r>
              <a:rPr lang="fr-FR" dirty="0"/>
              <a:t>Squelette</a:t>
            </a:r>
            <a:r>
              <a:rPr lang="fr-FR" baseline="0" dirty="0"/>
              <a:t> du test :</a:t>
            </a:r>
          </a:p>
          <a:p>
            <a:r>
              <a:rPr lang="fr-FR" baseline="0" dirty="0"/>
              <a:t>2 grands types d’exercice :</a:t>
            </a:r>
          </a:p>
          <a:p>
            <a:pPr marL="171450" indent="-171450">
              <a:buFontTx/>
              <a:buChar char="-"/>
            </a:pPr>
            <a:r>
              <a:rPr lang="fr-FR" baseline="0" dirty="0"/>
              <a:t>Une 1</a:t>
            </a:r>
            <a:r>
              <a:rPr lang="fr-FR" baseline="30000" dirty="0"/>
              <a:t>ère</a:t>
            </a:r>
            <a:r>
              <a:rPr lang="fr-FR" baseline="0" dirty="0"/>
              <a:t> série avec un module commun qui regroupe compétences de l’écrit et compétences de l’oral</a:t>
            </a:r>
          </a:p>
          <a:p>
            <a:pPr marL="171450" indent="-171450">
              <a:buFontTx/>
              <a:buChar char="-"/>
            </a:pPr>
            <a:r>
              <a:rPr lang="fr-FR" baseline="0" dirty="0"/>
              <a:t>Une 2</a:t>
            </a:r>
            <a:r>
              <a:rPr lang="fr-FR" baseline="30000" dirty="0"/>
              <a:t>nde</a:t>
            </a:r>
            <a:r>
              <a:rPr lang="fr-FR" baseline="0" dirty="0"/>
              <a:t> série avec un module adaptatif en fonction du score obtenu par l’élève uniquement dans le cadre des exercices liés aux compétences de l’écrit.</a:t>
            </a:r>
          </a:p>
          <a:p>
            <a:pPr marL="0" indent="0">
              <a:buFontTx/>
              <a:buNone/>
            </a:pPr>
            <a:r>
              <a:rPr lang="fr-FR" baseline="0" dirty="0"/>
              <a:t>En fonction du score, l’élève sera redirigé vers des exercices complémentaires de Maîtrise de la Langue ou bien vers le test spécifique de 2</a:t>
            </a:r>
            <a:r>
              <a:rPr lang="fr-FR" baseline="30000" dirty="0"/>
              <a:t>nde</a:t>
            </a:r>
            <a:r>
              <a:rPr lang="fr-FR" baseline="0" dirty="0"/>
              <a:t> baccalauréat professionnel  </a:t>
            </a:r>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10</a:t>
            </a:fld>
            <a:endParaRPr lang="fr-FR" dirty="0"/>
          </a:p>
        </p:txBody>
      </p:sp>
    </p:spTree>
    <p:extLst>
      <p:ext uri="{BB962C8B-B14F-4D97-AF65-F5344CB8AC3E}">
        <p14:creationId xmlns:p14="http://schemas.microsoft.com/office/powerpoint/2010/main" val="2437079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2 supports :</a:t>
            </a:r>
          </a:p>
          <a:p>
            <a:endParaRPr lang="fr-FR" dirty="0"/>
          </a:p>
          <a:p>
            <a:pPr marL="171450" indent="-171450">
              <a:buFontTx/>
              <a:buChar char="-"/>
            </a:pPr>
            <a:r>
              <a:rPr lang="fr-FR" dirty="0"/>
              <a:t>Un support textuel : présentation</a:t>
            </a:r>
            <a:r>
              <a:rPr lang="fr-FR" baseline="0" dirty="0"/>
              <a:t> du film « </a:t>
            </a:r>
            <a:r>
              <a:rPr lang="fr-FR" baseline="0" dirty="0" err="1"/>
              <a:t>slumdog</a:t>
            </a:r>
            <a:r>
              <a:rPr lang="fr-FR" baseline="0" dirty="0"/>
              <a:t> millionnaire » : pas de difficultés particulières pour ce texte (court, syntaxe facile, lexique courant)</a:t>
            </a:r>
          </a:p>
          <a:p>
            <a:pPr marL="171450" indent="-171450">
              <a:buFontTx/>
              <a:buChar char="-"/>
            </a:pPr>
            <a:r>
              <a:rPr lang="fr-FR" baseline="0" dirty="0"/>
              <a:t>Un support documentaire : une infographie. Tiré de la vie courante, susceptible d’être lu par tous, informations structurées pour faciliter la lecture, pas de difficultés particulières</a:t>
            </a:r>
            <a:endParaRPr lang="fr-FR" dirty="0"/>
          </a:p>
        </p:txBody>
      </p:sp>
      <p:sp>
        <p:nvSpPr>
          <p:cNvPr id="4" name="Espace réservé du numéro de diapositive 3"/>
          <p:cNvSpPr>
            <a:spLocks noGrp="1"/>
          </p:cNvSpPr>
          <p:nvPr>
            <p:ph type="sldNum" sz="quarter" idx="5"/>
          </p:nvPr>
        </p:nvSpPr>
        <p:spPr/>
        <p:txBody>
          <a:bodyPr/>
          <a:lstStyle/>
          <a:p>
            <a:fld id="{2CC69C0C-4A92-4CAE-99BD-7C4EAE754EDD}" type="slidenum">
              <a:rPr lang="fr-FR" smtClean="0"/>
              <a:t>11</a:t>
            </a:fld>
            <a:endParaRPr lang="fr-FR"/>
          </a:p>
        </p:txBody>
      </p:sp>
    </p:spTree>
    <p:extLst>
      <p:ext uri="{BB962C8B-B14F-4D97-AF65-F5344CB8AC3E}">
        <p14:creationId xmlns:p14="http://schemas.microsoft.com/office/powerpoint/2010/main" val="2280094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fontAlgn="base"/>
            <a:r>
              <a:rPr lang="fr-FR" sz="1800" b="1" dirty="0"/>
              <a:t>Quelles compétences sont évaluées sur le support textuel ? (Cf. 4.4.1 pour analyse des questions)</a:t>
            </a:r>
          </a:p>
          <a:p>
            <a:pPr algn="l" fontAlgn="base"/>
            <a:r>
              <a:rPr lang="fr-FR" sz="1600" dirty="0"/>
              <a:t>1</a:t>
            </a:r>
            <a:r>
              <a:rPr lang="fr-FR" sz="1600" baseline="30000" dirty="0"/>
              <a:t>er</a:t>
            </a:r>
            <a:r>
              <a:rPr lang="fr-FR" sz="1600" dirty="0"/>
              <a:t> point : Le questionnement </a:t>
            </a:r>
            <a:r>
              <a:rPr lang="fr-FR" sz="1600" b="1" dirty="0">
                <a:solidFill>
                  <a:srgbClr val="002060"/>
                </a:solidFill>
              </a:rPr>
              <a:t>suit l’ordre du texte</a:t>
            </a:r>
            <a:r>
              <a:rPr lang="fr-FR" sz="1600" dirty="0"/>
              <a:t>. </a:t>
            </a:r>
          </a:p>
          <a:p>
            <a:pPr algn="l" fontAlgn="base"/>
            <a:r>
              <a:rPr lang="fr-FR" sz="1600" dirty="0"/>
              <a:t>2</a:t>
            </a:r>
            <a:r>
              <a:rPr lang="fr-FR" sz="1600" baseline="30000" dirty="0"/>
              <a:t>ème</a:t>
            </a:r>
            <a:r>
              <a:rPr lang="fr-FR" sz="1600" dirty="0"/>
              <a:t> point : 9 questions répartie entre les 2 domaines de compétences : </a:t>
            </a:r>
          </a:p>
          <a:p>
            <a:pPr marL="537750" lvl="1" indent="-285750" fontAlgn="base">
              <a:buFont typeface="Wingdings" panose="05000000000000000000" pitchFamily="2" charset="2"/>
              <a:buChar char="§"/>
            </a:pPr>
            <a:r>
              <a:rPr lang="fr-FR" sz="1600" b="1" dirty="0">
                <a:solidFill>
                  <a:srgbClr val="002060"/>
                </a:solidFill>
              </a:rPr>
              <a:t>prélèvement d’information explicite </a:t>
            </a:r>
            <a:r>
              <a:rPr lang="fr-FR" sz="1600" dirty="0"/>
              <a:t>(5 items) ; </a:t>
            </a:r>
          </a:p>
          <a:p>
            <a:pPr marL="537750" lvl="1" indent="-285750" fontAlgn="base">
              <a:buFont typeface="Wingdings" panose="05000000000000000000" pitchFamily="2" charset="2"/>
              <a:buChar char="§"/>
            </a:pPr>
            <a:r>
              <a:rPr lang="fr-FR" sz="1600" b="1" dirty="0">
                <a:solidFill>
                  <a:srgbClr val="002060"/>
                </a:solidFill>
              </a:rPr>
              <a:t>compréhension du sens global et l’identification de la visée </a:t>
            </a:r>
            <a:r>
              <a:rPr lang="fr-FR" sz="1600" dirty="0"/>
              <a:t>(4 items).</a:t>
            </a:r>
            <a:endParaRPr lang="fr-FR" sz="1600" i="1" dirty="0">
              <a:latin typeface="Arial"/>
            </a:endParaRPr>
          </a:p>
          <a:p>
            <a:pPr marL="252000" lvl="1" indent="0" fontAlgn="base">
              <a:buFont typeface="Wingdings" panose="05000000000000000000" pitchFamily="2" charset="2"/>
              <a:buNone/>
            </a:pPr>
            <a:endParaRPr lang="fr-FR" sz="1600" b="1" i="1" dirty="0">
              <a:latin typeface="Arial"/>
            </a:endParaRPr>
          </a:p>
          <a:p>
            <a:pPr marL="252000" lvl="1" indent="0" fontAlgn="base">
              <a:buFont typeface="Wingdings" panose="05000000000000000000" pitchFamily="2" charset="2"/>
              <a:buNone/>
            </a:pPr>
            <a:endParaRPr lang="fr-FR" sz="1600" b="1" i="1" dirty="0">
              <a:latin typeface="Arial"/>
            </a:endParaRPr>
          </a:p>
          <a:p>
            <a:pPr marL="252000" lvl="1" indent="0" fontAlgn="base">
              <a:buFont typeface="Wingdings" panose="05000000000000000000" pitchFamily="2" charset="2"/>
              <a:buNone/>
            </a:pPr>
            <a:endParaRPr lang="fr-FR" sz="1600" b="1" i="1" dirty="0">
              <a:latin typeface="Arial"/>
            </a:endParaRPr>
          </a:p>
          <a:p>
            <a:pPr marL="252000" lvl="1" indent="0" fontAlgn="base">
              <a:buFont typeface="Wingdings" panose="05000000000000000000" pitchFamily="2" charset="2"/>
              <a:buNone/>
            </a:pPr>
            <a:r>
              <a:rPr lang="fr-FR" sz="1200" b="1" dirty="0"/>
              <a:t>Quelles</a:t>
            </a:r>
            <a:r>
              <a:rPr lang="fr-FR" sz="1200" b="1" baseline="0" dirty="0"/>
              <a:t> c</a:t>
            </a:r>
            <a:r>
              <a:rPr lang="fr-FR" sz="1800" b="1" dirty="0"/>
              <a:t>ompétences sont évaluées sur le support documentaire (Cf. 4.4.2 pour analyse des  questions)</a:t>
            </a:r>
          </a:p>
          <a:p>
            <a:pPr lvl="1" indent="0" fontAlgn="base">
              <a:spcAft>
                <a:spcPts val="600"/>
              </a:spcAft>
              <a:buNone/>
            </a:pPr>
            <a:r>
              <a:rPr lang="fr-FR" sz="1600" dirty="0"/>
              <a:t>les différentes composantes du support sont interrogées et évaluent la capacité de l’élève : </a:t>
            </a:r>
          </a:p>
          <a:p>
            <a:pPr marL="742950" lvl="1" indent="-285750" fontAlgn="base">
              <a:spcAft>
                <a:spcPts val="600"/>
              </a:spcAft>
              <a:buFontTx/>
              <a:buChar char="-"/>
            </a:pPr>
            <a:r>
              <a:rPr lang="fr-FR" sz="1600" b="1" dirty="0">
                <a:solidFill>
                  <a:srgbClr val="002060"/>
                </a:solidFill>
              </a:rPr>
              <a:t>À comprendre la composition du document et le contenu de chaque rubrique, </a:t>
            </a:r>
          </a:p>
          <a:p>
            <a:pPr marL="742950" lvl="1" indent="-285750" fontAlgn="base">
              <a:spcAft>
                <a:spcPts val="600"/>
              </a:spcAft>
              <a:buFontTx/>
              <a:buChar char="-"/>
            </a:pPr>
            <a:r>
              <a:rPr lang="fr-FR" sz="1600" b="1" dirty="0">
                <a:solidFill>
                  <a:srgbClr val="002060"/>
                </a:solidFill>
              </a:rPr>
              <a:t>À mettre en relation texte et image</a:t>
            </a:r>
            <a:r>
              <a:rPr lang="fr-FR" sz="1600" dirty="0"/>
              <a:t>. </a:t>
            </a:r>
          </a:p>
          <a:p>
            <a:pPr marL="742950" lvl="1" indent="-285750" fontAlgn="base">
              <a:spcAft>
                <a:spcPts val="600"/>
              </a:spcAft>
              <a:buFontTx/>
              <a:buChar char="-"/>
            </a:pPr>
            <a:endParaRPr lang="fr-FR" sz="1600" dirty="0"/>
          </a:p>
          <a:p>
            <a:pPr lvl="1" indent="0" fontAlgn="base">
              <a:spcAft>
                <a:spcPts val="600"/>
              </a:spcAft>
              <a:buNone/>
            </a:pPr>
            <a:r>
              <a:rPr lang="fr-FR" sz="1600" dirty="0"/>
              <a:t>Répartition équilibrée entre les 3 domaines de compétences évaluées : </a:t>
            </a:r>
          </a:p>
          <a:p>
            <a:pPr marL="1200150" lvl="2" indent="-285750" fontAlgn="base">
              <a:spcAft>
                <a:spcPts val="600"/>
              </a:spcAft>
              <a:buFont typeface="Wingdings" panose="05000000000000000000" pitchFamily="2" charset="2"/>
              <a:buChar char="§"/>
            </a:pPr>
            <a:r>
              <a:rPr lang="fr-FR" sz="1600" b="1" dirty="0">
                <a:solidFill>
                  <a:srgbClr val="002060"/>
                </a:solidFill>
              </a:rPr>
              <a:t>prélèvement d’information explicite </a:t>
            </a:r>
            <a:r>
              <a:rPr lang="fr-FR" sz="1600" dirty="0"/>
              <a:t>(5 items)</a:t>
            </a:r>
            <a:r>
              <a:rPr lang="fr-FR" sz="1600" b="1" dirty="0">
                <a:solidFill>
                  <a:srgbClr val="002060"/>
                </a:solidFill>
              </a:rPr>
              <a:t> </a:t>
            </a:r>
            <a:r>
              <a:rPr lang="fr-FR" sz="1600" dirty="0"/>
              <a:t>; </a:t>
            </a:r>
          </a:p>
          <a:p>
            <a:pPr marL="1200150" lvl="2" indent="-285750" fontAlgn="base">
              <a:spcAft>
                <a:spcPts val="600"/>
              </a:spcAft>
              <a:buFont typeface="Wingdings" panose="05000000000000000000" pitchFamily="2" charset="2"/>
              <a:buChar char="§"/>
            </a:pPr>
            <a:r>
              <a:rPr lang="fr-FR" sz="1600" b="1" dirty="0">
                <a:solidFill>
                  <a:srgbClr val="002060"/>
                </a:solidFill>
              </a:rPr>
              <a:t>compréhension du sens global </a:t>
            </a:r>
            <a:r>
              <a:rPr lang="fr-FR" sz="1600" dirty="0"/>
              <a:t>(2 items)</a:t>
            </a:r>
            <a:r>
              <a:rPr lang="fr-FR" sz="1600" b="1" dirty="0">
                <a:solidFill>
                  <a:srgbClr val="002060"/>
                </a:solidFill>
              </a:rPr>
              <a:t> </a:t>
            </a:r>
            <a:r>
              <a:rPr lang="fr-FR" sz="1600" dirty="0"/>
              <a:t>; </a:t>
            </a:r>
          </a:p>
          <a:p>
            <a:pPr marL="1200150" lvl="2" indent="-285750" fontAlgn="base">
              <a:spcAft>
                <a:spcPts val="600"/>
              </a:spcAft>
              <a:buFont typeface="Wingdings" panose="05000000000000000000" pitchFamily="2" charset="2"/>
              <a:buChar char="§"/>
            </a:pPr>
            <a:r>
              <a:rPr lang="fr-FR" sz="1600" b="1" dirty="0">
                <a:solidFill>
                  <a:srgbClr val="002060"/>
                </a:solidFill>
              </a:rPr>
              <a:t>inférence par la mise en relation d’éléments graphiques et textuels </a:t>
            </a:r>
            <a:r>
              <a:rPr lang="fr-FR" sz="1600" dirty="0"/>
              <a:t>(2 items)</a:t>
            </a:r>
            <a:r>
              <a:rPr lang="fr-FR" sz="1600" b="1" dirty="0">
                <a:solidFill>
                  <a:srgbClr val="002060"/>
                </a:solidFill>
              </a:rPr>
              <a:t> </a:t>
            </a:r>
            <a:r>
              <a:rPr lang="fr-FR" sz="1600" dirty="0">
                <a:solidFill>
                  <a:srgbClr val="002060"/>
                </a:solidFill>
              </a:rPr>
              <a:t>. </a:t>
            </a:r>
          </a:p>
          <a:p>
            <a:pPr marL="914400" lvl="2" indent="0" fontAlgn="base">
              <a:spcAft>
                <a:spcPts val="600"/>
              </a:spcAft>
              <a:buFont typeface="Wingdings" panose="05000000000000000000" pitchFamily="2" charset="2"/>
              <a:buNone/>
            </a:pPr>
            <a:endParaRPr lang="fr-FR" sz="1600" dirty="0">
              <a:solidFill>
                <a:srgbClr val="002060"/>
              </a:solidFill>
            </a:endParaRPr>
          </a:p>
          <a:p>
            <a:r>
              <a:rPr lang="fr-FR" sz="1600" dirty="0">
                <a:solidFill>
                  <a:srgbClr val="002060"/>
                </a:solidFill>
              </a:rPr>
              <a:t>En</a:t>
            </a:r>
            <a:r>
              <a:rPr lang="fr-FR" sz="1600" baseline="0" dirty="0">
                <a:solidFill>
                  <a:srgbClr val="002060"/>
                </a:solidFill>
              </a:rPr>
              <a:t> tout sur 18 questions : </a:t>
            </a:r>
          </a:p>
          <a:p>
            <a:r>
              <a:rPr lang="fr-FR" sz="2000" dirty="0"/>
              <a:t>- 10 -&gt; prélèvement d’informations explicites ;</a:t>
            </a:r>
          </a:p>
          <a:p>
            <a:r>
              <a:rPr lang="fr-FR" sz="2000" dirty="0"/>
              <a:t>-  6 -&gt; compréhension du sens global et l’identification de la visée ;</a:t>
            </a:r>
          </a:p>
          <a:p>
            <a:r>
              <a:rPr lang="fr-FR" sz="2000" dirty="0"/>
              <a:t>- 2 -&gt; la réalisation d’inférences.</a:t>
            </a:r>
          </a:p>
          <a:p>
            <a:pPr marL="914400" lvl="2" indent="0" fontAlgn="base">
              <a:spcAft>
                <a:spcPts val="600"/>
              </a:spcAft>
              <a:buFont typeface="Wingdings" panose="05000000000000000000" pitchFamily="2" charset="2"/>
              <a:buNone/>
            </a:pPr>
            <a:endParaRPr lang="fr-FR" sz="1600" dirty="0">
              <a:solidFill>
                <a:srgbClr val="002060"/>
              </a:solidFill>
            </a:endParaRPr>
          </a:p>
          <a:p>
            <a:endParaRPr lang="fr-FR" dirty="0"/>
          </a:p>
        </p:txBody>
      </p:sp>
      <p:sp>
        <p:nvSpPr>
          <p:cNvPr id="4" name="Espace réservé du numéro de diapositive 3"/>
          <p:cNvSpPr>
            <a:spLocks noGrp="1"/>
          </p:cNvSpPr>
          <p:nvPr>
            <p:ph type="sldNum" sz="quarter" idx="10"/>
          </p:nvPr>
        </p:nvSpPr>
        <p:spPr/>
        <p:txBody>
          <a:bodyPr/>
          <a:lstStyle/>
          <a:p>
            <a:fld id="{7C8FAB9F-DD3C-4030-B349-30DBA657B5D0}" type="slidenum">
              <a:rPr lang="fr-FR" smtClean="0"/>
              <a:t>12</a:t>
            </a:fld>
            <a:endParaRPr lang="fr-FR"/>
          </a:p>
        </p:txBody>
      </p:sp>
    </p:spTree>
    <p:extLst>
      <p:ext uri="{BB962C8B-B14F-4D97-AF65-F5344CB8AC3E}">
        <p14:creationId xmlns:p14="http://schemas.microsoft.com/office/powerpoint/2010/main" val="4029119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DF538136-048F-46C8-82DD-286438B7E651}" type="datetimeFigureOut">
              <a:rPr lang="fr-FR" smtClean="0"/>
              <a:t>11/10/2022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3822269-83A5-4C2B-A62A-BE2ADD9F5CE5}" type="slidenum">
              <a:rPr lang="fr-FR" smtClean="0"/>
              <a:t>‹N°›</a:t>
            </a:fld>
            <a:endParaRPr lang="fr-FR"/>
          </a:p>
        </p:txBody>
      </p:sp>
    </p:spTree>
    <p:extLst>
      <p:ext uri="{BB962C8B-B14F-4D97-AF65-F5344CB8AC3E}">
        <p14:creationId xmlns:p14="http://schemas.microsoft.com/office/powerpoint/2010/main" val="2807738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F538136-048F-46C8-82DD-286438B7E651}" type="datetimeFigureOut">
              <a:rPr lang="fr-FR" smtClean="0"/>
              <a:t>11/10/2022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3822269-83A5-4C2B-A62A-BE2ADD9F5CE5}" type="slidenum">
              <a:rPr lang="fr-FR" smtClean="0"/>
              <a:t>‹N°›</a:t>
            </a:fld>
            <a:endParaRPr lang="fr-FR"/>
          </a:p>
        </p:txBody>
      </p:sp>
    </p:spTree>
    <p:extLst>
      <p:ext uri="{BB962C8B-B14F-4D97-AF65-F5344CB8AC3E}">
        <p14:creationId xmlns:p14="http://schemas.microsoft.com/office/powerpoint/2010/main" val="695841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F538136-048F-46C8-82DD-286438B7E651}" type="datetimeFigureOut">
              <a:rPr lang="fr-FR" smtClean="0"/>
              <a:t>11/10/2022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3822269-83A5-4C2B-A62A-BE2ADD9F5CE5}" type="slidenum">
              <a:rPr lang="fr-FR" smtClean="0"/>
              <a:t>‹N°›</a:t>
            </a:fld>
            <a:endParaRPr lang="fr-FR"/>
          </a:p>
        </p:txBody>
      </p:sp>
    </p:spTree>
    <p:extLst>
      <p:ext uri="{BB962C8B-B14F-4D97-AF65-F5344CB8AC3E}">
        <p14:creationId xmlns:p14="http://schemas.microsoft.com/office/powerpoint/2010/main" val="422411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8000"/>
            <a:ext cx="240000" cy="240000"/>
          </a:xfrm>
          <a:ln>
            <a:solidFill>
              <a:schemeClr val="tx1">
                <a:alpha val="0"/>
              </a:schemeClr>
            </a:solidFill>
          </a:ln>
        </p:spPr>
        <p:txBody>
          <a:bodyPr/>
          <a:lstStyle>
            <a:lvl1pPr>
              <a:defRPr sz="133">
                <a:solidFill>
                  <a:schemeClr val="tx1">
                    <a:alpha val="0"/>
                  </a:schemeClr>
                </a:solidFill>
              </a:defRPr>
            </a:lvl1pPr>
          </a:lstStyle>
          <a:p>
            <a:fld id="{AAD1B592-C455-4CFD-A036-CD061C3F14D7}" type="datetime1">
              <a:rPr lang="fr-FR" smtClean="0"/>
              <a:t>11/10/2022</a:t>
            </a:fld>
            <a:endParaRPr lang="fr-FR" dirty="0"/>
          </a:p>
        </p:txBody>
      </p:sp>
      <p:sp>
        <p:nvSpPr>
          <p:cNvPr id="5" name="Espace réservé du pied de page 4"/>
          <p:cNvSpPr>
            <a:spLocks noGrp="1"/>
          </p:cNvSpPr>
          <p:nvPr>
            <p:ph type="ftr" sz="quarter" idx="11"/>
          </p:nvPr>
        </p:nvSpPr>
        <p:spPr bwMode="gray">
          <a:xfrm>
            <a:off x="960000" y="5226529"/>
            <a:ext cx="4320000" cy="1200000"/>
          </a:xfrm>
        </p:spPr>
        <p:txBody>
          <a:bodyPr anchor="b" anchorCtr="0"/>
          <a:lstStyle>
            <a:lvl1pPr>
              <a:defRPr sz="1533"/>
            </a:lvl1pPr>
          </a:lstStyle>
          <a:p>
            <a:r>
              <a:rPr lang="fr-FR"/>
              <a:t>IEN Lettres-histoire-Géographie</a:t>
            </a:r>
            <a:endParaRPr lang="fr-FR" dirty="0"/>
          </a:p>
        </p:txBody>
      </p:sp>
      <p:sp>
        <p:nvSpPr>
          <p:cNvPr id="6" name="Espace réservé du numéro de diapositive 5"/>
          <p:cNvSpPr>
            <a:spLocks noGrp="1"/>
          </p:cNvSpPr>
          <p:nvPr>
            <p:ph type="sldNum" sz="quarter" idx="12"/>
          </p:nvPr>
        </p:nvSpPr>
        <p:spPr bwMode="gray">
          <a:xfrm>
            <a:off x="0" y="6618000"/>
            <a:ext cx="240000" cy="240000"/>
          </a:xfrm>
          <a:ln>
            <a:solidFill>
              <a:schemeClr val="tx1">
                <a:alpha val="0"/>
              </a:schemeClr>
            </a:solidFill>
          </a:ln>
        </p:spPr>
        <p:txBody>
          <a:bodyPr/>
          <a:lstStyle>
            <a:lvl1pPr>
              <a:defRPr sz="133">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240000" cy="240000"/>
          </a:xfrm>
          <a:ln>
            <a:solidFill>
              <a:schemeClr val="tx1">
                <a:alpha val="0"/>
              </a:schemeClr>
            </a:solidFill>
          </a:ln>
        </p:spPr>
        <p:txBody>
          <a:bodyPr/>
          <a:lstStyle>
            <a:lvl1pPr>
              <a:defRPr sz="133">
                <a:solidFill>
                  <a:schemeClr val="tx1">
                    <a:alpha val="0"/>
                  </a:schemeClr>
                </a:solidFill>
              </a:defRPr>
            </a:lvl1pPr>
          </a:lstStyle>
          <a:p>
            <a:r>
              <a:rPr lang="fr-FR" dirty="0"/>
              <a:t>Titre</a:t>
            </a:r>
          </a:p>
        </p:txBody>
      </p:sp>
      <p:pic>
        <p:nvPicPr>
          <p:cNvPr id="8" name="Image 7">
            <a:extLst>
              <a:ext uri="{FF2B5EF4-FFF2-40B4-BE49-F238E27FC236}">
                <a16:creationId xmlns:a16="http://schemas.microsoft.com/office/drawing/2014/main" id="{D74DC2EF-4B2D-374B-8735-E2E0EBAD3F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1371" y="240685"/>
            <a:ext cx="5682672" cy="4672811"/>
          </a:xfrm>
          <a:prstGeom prst="rect">
            <a:avLst/>
          </a:prstGeom>
        </p:spPr>
      </p:pic>
    </p:spTree>
    <p:extLst>
      <p:ext uri="{BB962C8B-B14F-4D97-AF65-F5344CB8AC3E}">
        <p14:creationId xmlns:p14="http://schemas.microsoft.com/office/powerpoint/2010/main" val="22682770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240000" cy="240000"/>
          </a:xfrm>
          <a:ln>
            <a:solidFill>
              <a:schemeClr val="tx1">
                <a:alpha val="0"/>
              </a:schemeClr>
            </a:solidFill>
          </a:ln>
        </p:spPr>
        <p:txBody>
          <a:bodyPr/>
          <a:lstStyle>
            <a:lvl1pPr>
              <a:defRPr sz="133">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a:fld id="{AF231AFD-929B-4F79-B410-7DE066DAC19B}" type="datetime1">
              <a:rPr lang="fr-FR" cap="all" smtClean="0"/>
              <a:t>11/10/2022</a:t>
            </a:fld>
            <a:endParaRPr lang="fr-FR" cap="all" dirty="0"/>
          </a:p>
        </p:txBody>
      </p:sp>
      <p:sp>
        <p:nvSpPr>
          <p:cNvPr id="3" name="Espace réservé du pied de page 2"/>
          <p:cNvSpPr>
            <a:spLocks noGrp="1"/>
          </p:cNvSpPr>
          <p:nvPr>
            <p:ph type="ftr" sz="quarter" idx="11"/>
          </p:nvPr>
        </p:nvSpPr>
        <p:spPr bwMode="gray"/>
        <p:txBody>
          <a:bodyPr/>
          <a:lstStyle/>
          <a:p>
            <a:r>
              <a:rPr lang="fr-FR"/>
              <a:t>IEN Lettres-histoire-Géographie</a:t>
            </a:r>
            <a:endParaRPr lang="fr-FR" dirty="0"/>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480000" y="3128061"/>
            <a:ext cx="11232000" cy="2769600"/>
          </a:xfrm>
        </p:spPr>
        <p:txBody>
          <a:bodyPr/>
          <a:lstStyle>
            <a:lvl1pPr>
              <a:lnSpc>
                <a:spcPct val="90000"/>
              </a:lnSpc>
              <a:spcAft>
                <a:spcPts val="0"/>
              </a:spcAft>
              <a:defRPr sz="4333" b="1" cap="all" baseline="0"/>
            </a:lvl1pPr>
            <a:lvl2pPr marL="0" indent="0">
              <a:spcBef>
                <a:spcPts val="667"/>
              </a:spcBef>
              <a:spcAft>
                <a:spcPts val="0"/>
              </a:spcAft>
              <a:buNone/>
              <a:defRPr sz="2467"/>
            </a:lvl2pPr>
          </a:lstStyle>
          <a:p>
            <a:pPr lvl="0"/>
            <a:r>
              <a:rPr lang="fr-FR" dirty="0"/>
              <a:t>Titre</a:t>
            </a:r>
          </a:p>
          <a:p>
            <a:pPr lvl="1"/>
            <a:r>
              <a:rPr lang="fr-FR" dirty="0"/>
              <a:t>Sous-titre</a:t>
            </a:r>
          </a:p>
        </p:txBody>
      </p:sp>
      <p:cxnSp>
        <p:nvCxnSpPr>
          <p:cNvPr id="12" name="Connecteur droit 11"/>
          <p:cNvCxnSpPr/>
          <p:nvPr userDrawn="1"/>
        </p:nvCxnSpPr>
        <p:spPr bwMode="gray">
          <a:xfrm>
            <a:off x="480000" y="6379200"/>
            <a:ext cx="11232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Image 9">
            <a:extLst>
              <a:ext uri="{FF2B5EF4-FFF2-40B4-BE49-F238E27FC236}">
                <a16:creationId xmlns:a16="http://schemas.microsoft.com/office/drawing/2014/main" id="{EC04E4D8-81BF-1E49-863C-5693067E179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0" y="240347"/>
            <a:ext cx="2870439" cy="2360336"/>
          </a:xfrm>
          <a:prstGeom prst="rect">
            <a:avLst/>
          </a:prstGeom>
        </p:spPr>
      </p:pic>
    </p:spTree>
    <p:extLst>
      <p:ext uri="{BB962C8B-B14F-4D97-AF65-F5344CB8AC3E}">
        <p14:creationId xmlns:p14="http://schemas.microsoft.com/office/powerpoint/2010/main" val="1796385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F538136-048F-46C8-82DD-286438B7E651}" type="datetimeFigureOut">
              <a:rPr lang="fr-FR" smtClean="0"/>
              <a:t>11/10/2022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3822269-83A5-4C2B-A62A-BE2ADD9F5CE5}" type="slidenum">
              <a:rPr lang="fr-FR" smtClean="0"/>
              <a:t>‹N°›</a:t>
            </a:fld>
            <a:endParaRPr lang="fr-FR"/>
          </a:p>
        </p:txBody>
      </p:sp>
    </p:spTree>
    <p:extLst>
      <p:ext uri="{BB962C8B-B14F-4D97-AF65-F5344CB8AC3E}">
        <p14:creationId xmlns:p14="http://schemas.microsoft.com/office/powerpoint/2010/main" val="1528140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DF538136-048F-46C8-82DD-286438B7E651}" type="datetimeFigureOut">
              <a:rPr lang="fr-FR" smtClean="0"/>
              <a:t>11/10/2022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3822269-83A5-4C2B-A62A-BE2ADD9F5CE5}" type="slidenum">
              <a:rPr lang="fr-FR" smtClean="0"/>
              <a:t>‹N°›</a:t>
            </a:fld>
            <a:endParaRPr lang="fr-FR"/>
          </a:p>
        </p:txBody>
      </p:sp>
    </p:spTree>
    <p:extLst>
      <p:ext uri="{BB962C8B-B14F-4D97-AF65-F5344CB8AC3E}">
        <p14:creationId xmlns:p14="http://schemas.microsoft.com/office/powerpoint/2010/main" val="33487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DF538136-048F-46C8-82DD-286438B7E651}" type="datetimeFigureOut">
              <a:rPr lang="fr-FR" smtClean="0"/>
              <a:t>11/10/2022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3822269-83A5-4C2B-A62A-BE2ADD9F5CE5}" type="slidenum">
              <a:rPr lang="fr-FR" smtClean="0"/>
              <a:t>‹N°›</a:t>
            </a:fld>
            <a:endParaRPr lang="fr-FR"/>
          </a:p>
        </p:txBody>
      </p:sp>
    </p:spTree>
    <p:extLst>
      <p:ext uri="{BB962C8B-B14F-4D97-AF65-F5344CB8AC3E}">
        <p14:creationId xmlns:p14="http://schemas.microsoft.com/office/powerpoint/2010/main" val="2536744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DF538136-048F-46C8-82DD-286438B7E651}" type="datetimeFigureOut">
              <a:rPr lang="fr-FR" smtClean="0"/>
              <a:t>11/10/2022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3822269-83A5-4C2B-A62A-BE2ADD9F5CE5}" type="slidenum">
              <a:rPr lang="fr-FR" smtClean="0"/>
              <a:t>‹N°›</a:t>
            </a:fld>
            <a:endParaRPr lang="fr-FR"/>
          </a:p>
        </p:txBody>
      </p:sp>
    </p:spTree>
    <p:extLst>
      <p:ext uri="{BB962C8B-B14F-4D97-AF65-F5344CB8AC3E}">
        <p14:creationId xmlns:p14="http://schemas.microsoft.com/office/powerpoint/2010/main" val="1787403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DF538136-048F-46C8-82DD-286438B7E651}" type="datetimeFigureOut">
              <a:rPr lang="fr-FR" smtClean="0"/>
              <a:t>11/10/2022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3822269-83A5-4C2B-A62A-BE2ADD9F5CE5}" type="slidenum">
              <a:rPr lang="fr-FR" smtClean="0"/>
              <a:t>‹N°›</a:t>
            </a:fld>
            <a:endParaRPr lang="fr-FR"/>
          </a:p>
        </p:txBody>
      </p:sp>
    </p:spTree>
    <p:extLst>
      <p:ext uri="{BB962C8B-B14F-4D97-AF65-F5344CB8AC3E}">
        <p14:creationId xmlns:p14="http://schemas.microsoft.com/office/powerpoint/2010/main" val="3414799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F538136-048F-46C8-82DD-286438B7E651}" type="datetimeFigureOut">
              <a:rPr lang="fr-FR" smtClean="0"/>
              <a:t>11/10/2022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3822269-83A5-4C2B-A62A-BE2ADD9F5CE5}" type="slidenum">
              <a:rPr lang="fr-FR" smtClean="0"/>
              <a:t>‹N°›</a:t>
            </a:fld>
            <a:endParaRPr lang="fr-FR"/>
          </a:p>
        </p:txBody>
      </p:sp>
    </p:spTree>
    <p:extLst>
      <p:ext uri="{BB962C8B-B14F-4D97-AF65-F5344CB8AC3E}">
        <p14:creationId xmlns:p14="http://schemas.microsoft.com/office/powerpoint/2010/main" val="4027519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DF538136-048F-46C8-82DD-286438B7E651}" type="datetimeFigureOut">
              <a:rPr lang="fr-FR" smtClean="0"/>
              <a:t>11/10/2022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3822269-83A5-4C2B-A62A-BE2ADD9F5CE5}" type="slidenum">
              <a:rPr lang="fr-FR" smtClean="0"/>
              <a:t>‹N°›</a:t>
            </a:fld>
            <a:endParaRPr lang="fr-FR"/>
          </a:p>
        </p:txBody>
      </p:sp>
    </p:spTree>
    <p:extLst>
      <p:ext uri="{BB962C8B-B14F-4D97-AF65-F5344CB8AC3E}">
        <p14:creationId xmlns:p14="http://schemas.microsoft.com/office/powerpoint/2010/main" val="1386716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DF538136-048F-46C8-82DD-286438B7E651}" type="datetimeFigureOut">
              <a:rPr lang="fr-FR" smtClean="0"/>
              <a:t>11/10/2022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3822269-83A5-4C2B-A62A-BE2ADD9F5CE5}" type="slidenum">
              <a:rPr lang="fr-FR" smtClean="0"/>
              <a:t>‹N°›</a:t>
            </a:fld>
            <a:endParaRPr lang="fr-FR"/>
          </a:p>
        </p:txBody>
      </p:sp>
    </p:spTree>
    <p:extLst>
      <p:ext uri="{BB962C8B-B14F-4D97-AF65-F5344CB8AC3E}">
        <p14:creationId xmlns:p14="http://schemas.microsoft.com/office/powerpoint/2010/main" val="1027317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538136-048F-46C8-82DD-286438B7E651}" type="datetimeFigureOut">
              <a:rPr lang="fr-FR" smtClean="0"/>
              <a:t>11/10/2022</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822269-83A5-4C2B-A62A-BE2ADD9F5CE5}" type="slidenum">
              <a:rPr lang="fr-FR" smtClean="0"/>
              <a:t>‹N°›</a:t>
            </a:fld>
            <a:endParaRPr lang="fr-FR"/>
          </a:p>
        </p:txBody>
      </p:sp>
    </p:spTree>
    <p:extLst>
      <p:ext uri="{BB962C8B-B14F-4D97-AF65-F5344CB8AC3E}">
        <p14:creationId xmlns:p14="http://schemas.microsoft.com/office/powerpoint/2010/main" val="4078827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3.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eduscol.education.fr/1501/tests-de-positionnement-de-seconde-et-de-cap" TargetMode="External"/><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microsoft.com/office/2007/relationships/hdphoto" Target="../media/hdphoto2.wdp"/></Relationships>
</file>

<file path=ppt/slides/_rels/slide3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s://www.ac-creteil.fr/construire-des-collectifs-de-travail-122101" TargetMode="External"/><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3" Type="http://schemas.openxmlformats.org/officeDocument/2006/relationships/hyperlink" Target="https://eduscol.education.fr/1501/tests-de-positionnement-de-seconde-et-de-cap" TargetMode="External"/><Relationship Id="rId2" Type="http://schemas.openxmlformats.org/officeDocument/2006/relationships/notesSlide" Target="../notesSlides/notesSlide34.xml"/><Relationship Id="rId1" Type="http://schemas.openxmlformats.org/officeDocument/2006/relationships/slideLayout" Target="../slideLayouts/slideLayout13.xml"/><Relationship Id="rId5" Type="http://schemas.openxmlformats.org/officeDocument/2006/relationships/hyperlink" Target="https://fodem-descartes.fr/prolivre/" TargetMode="External"/><Relationship Id="rId4" Type="http://schemas.openxmlformats.org/officeDocument/2006/relationships/hyperlink" Target="http://www.cnesco.fr/wp-content/uploads/2016/12/Rapport_Bianco.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endParaRPr lang="fr-FR"/>
          </a:p>
        </p:txBody>
      </p:sp>
      <p:sp>
        <p:nvSpPr>
          <p:cNvPr id="7" name="Espace réservé de la date 6"/>
          <p:cNvSpPr>
            <a:spLocks noGrp="1"/>
          </p:cNvSpPr>
          <p:nvPr>
            <p:ph type="dt" sz="half" idx="10"/>
          </p:nvPr>
        </p:nvSpPr>
        <p:spPr/>
        <p:txBody>
          <a:bodyPr/>
          <a:lstStyle/>
          <a:p>
            <a:pPr defTabSz="1219170"/>
            <a:fld id="{DC25A285-5317-4178-97BB-F8FA7F23AECD}" type="datetime1">
              <a:rPr lang="fr-FR">
                <a:solidFill>
                  <a:srgbClr val="000000">
                    <a:alpha val="0"/>
                  </a:srgbClr>
                </a:solidFill>
                <a:latin typeface="Arial"/>
              </a:rPr>
              <a:pPr defTabSz="1219170"/>
              <a:t>11/10/2022</a:t>
            </a:fld>
            <a:endParaRPr lang="fr-FR" dirty="0">
              <a:solidFill>
                <a:srgbClr val="000000">
                  <a:alpha val="0"/>
                </a:srgbClr>
              </a:solidFill>
              <a:latin typeface="Arial"/>
            </a:endParaRPr>
          </a:p>
        </p:txBody>
      </p:sp>
      <p:sp>
        <p:nvSpPr>
          <p:cNvPr id="9" name="Espace réservé du numéro de diapositive 8"/>
          <p:cNvSpPr>
            <a:spLocks noGrp="1"/>
          </p:cNvSpPr>
          <p:nvPr>
            <p:ph type="sldNum" sz="quarter" idx="12"/>
          </p:nvPr>
        </p:nvSpPr>
        <p:spPr/>
        <p:txBody>
          <a:bodyPr/>
          <a:lstStyle/>
          <a:p>
            <a:pPr defTabSz="1219170"/>
            <a:fld id="{10C140CD-8AED-46FF-A9A2-77308F3F39AE}" type="slidenum">
              <a:rPr lang="fr-FR">
                <a:solidFill>
                  <a:srgbClr val="000000">
                    <a:alpha val="0"/>
                  </a:srgbClr>
                </a:solidFill>
                <a:latin typeface="Arial"/>
              </a:rPr>
              <a:pPr defTabSz="1219170"/>
              <a:t>1</a:t>
            </a:fld>
            <a:endParaRPr lang="fr-FR" dirty="0">
              <a:solidFill>
                <a:srgbClr val="000000">
                  <a:alpha val="0"/>
                </a:srgbClr>
              </a:solidFill>
              <a:latin typeface="Arial"/>
            </a:endParaRPr>
          </a:p>
        </p:txBody>
      </p:sp>
      <p:sp>
        <p:nvSpPr>
          <p:cNvPr id="2" name="ZoneTexte 1"/>
          <p:cNvSpPr txBox="1"/>
          <p:nvPr/>
        </p:nvSpPr>
        <p:spPr>
          <a:xfrm>
            <a:off x="4703137" y="1254382"/>
            <a:ext cx="7008779" cy="4791568"/>
          </a:xfrm>
          <a:prstGeom prst="rect">
            <a:avLst/>
          </a:prstGeom>
          <a:noFill/>
        </p:spPr>
        <p:txBody>
          <a:bodyPr wrap="square" rtlCol="0">
            <a:spAutoFit/>
          </a:bodyPr>
          <a:lstStyle/>
          <a:p>
            <a:pPr algn="ctr" defTabSz="1219170"/>
            <a:r>
              <a:rPr lang="fr-FR" sz="4267" b="1" dirty="0">
                <a:solidFill>
                  <a:srgbClr val="000000"/>
                </a:solidFill>
                <a:latin typeface="Arial" panose="020B0604020202020204" pitchFamily="34" charset="0"/>
                <a:cs typeface="Arial" panose="020B0604020202020204" pitchFamily="34" charset="0"/>
              </a:rPr>
              <a:t>Exploitation des résultats des tests de positionnement</a:t>
            </a:r>
          </a:p>
          <a:p>
            <a:pPr algn="ctr" defTabSz="1219170"/>
            <a:endParaRPr lang="fr-FR" sz="2667" dirty="0">
              <a:solidFill>
                <a:schemeClr val="tx1">
                  <a:lumMod val="95000"/>
                  <a:lumOff val="5000"/>
                </a:schemeClr>
              </a:solidFill>
              <a:latin typeface="Arial" panose="020B0604020202020204" pitchFamily="34" charset="0"/>
              <a:cs typeface="Arial" panose="020B0604020202020204" pitchFamily="34" charset="0"/>
            </a:endParaRPr>
          </a:p>
          <a:p>
            <a:pPr algn="ctr" defTabSz="1219170"/>
            <a:r>
              <a:rPr lang="fr-FR" sz="2667" dirty="0">
                <a:solidFill>
                  <a:schemeClr val="tx1">
                    <a:lumMod val="95000"/>
                    <a:lumOff val="5000"/>
                  </a:schemeClr>
                </a:solidFill>
                <a:latin typeface="Arial" panose="020B0604020202020204" pitchFamily="34" charset="0"/>
                <a:cs typeface="Arial" panose="020B0604020202020204" pitchFamily="34" charset="0"/>
              </a:rPr>
              <a:t>Rentrée </a:t>
            </a:r>
            <a:r>
              <a:rPr lang="fr-FR" sz="2667"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2022</a:t>
            </a:r>
          </a:p>
          <a:p>
            <a:pPr algn="ctr" defTabSz="1219170"/>
            <a:endParaRPr lang="fr-FR" sz="2667"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defTabSz="1219170"/>
            <a:r>
              <a:rPr lang="fr-FR" sz="2667" dirty="0">
                <a:solidFill>
                  <a:srgbClr val="002060"/>
                </a:solidFill>
                <a:latin typeface="Arial" panose="020B0604020202020204" pitchFamily="34" charset="0"/>
                <a:cs typeface="Arial" panose="020B0604020202020204" pitchFamily="34" charset="0"/>
              </a:rPr>
              <a:t>CAP – Seconde Baccalauréat Professionnel</a:t>
            </a:r>
          </a:p>
          <a:p>
            <a:pPr algn="ctr" defTabSz="1219170"/>
            <a:endParaRPr lang="fr-FR" sz="2667" dirty="0">
              <a:solidFill>
                <a:srgbClr val="000000"/>
              </a:solidFill>
              <a:latin typeface="Arial" panose="020B0604020202020204" pitchFamily="34" charset="0"/>
              <a:cs typeface="Arial" panose="020B0604020202020204" pitchFamily="34" charset="0"/>
            </a:endParaRPr>
          </a:p>
          <a:p>
            <a:pPr algn="ctr"/>
            <a:r>
              <a:rPr lang="fr-FR" sz="2000" b="1" dirty="0">
                <a:solidFill>
                  <a:srgbClr val="002060"/>
                </a:solidFill>
                <a:latin typeface="Arial" panose="020B0604020202020204" pitchFamily="34" charset="0"/>
                <a:cs typeface="Arial" panose="020B0604020202020204" pitchFamily="34" charset="0"/>
              </a:rPr>
              <a:t>Mercredi 5 octobre 2022 - webinaire</a:t>
            </a:r>
          </a:p>
          <a:p>
            <a:pPr defTabSz="1219170"/>
            <a:endParaRPr lang="fr-FR" sz="2400" dirty="0">
              <a:solidFill>
                <a:srgbClr val="000000"/>
              </a:solidFill>
              <a:latin typeface="Arial"/>
            </a:endParaRPr>
          </a:p>
        </p:txBody>
      </p:sp>
      <p:sp>
        <p:nvSpPr>
          <p:cNvPr id="4" name="Espace réservé du pied de page 3">
            <a:extLst>
              <a:ext uri="{FF2B5EF4-FFF2-40B4-BE49-F238E27FC236}">
                <a16:creationId xmlns:a16="http://schemas.microsoft.com/office/drawing/2014/main" id="{AA04648E-1319-40EE-8491-E18861C26B93}"/>
              </a:ext>
            </a:extLst>
          </p:cNvPr>
          <p:cNvSpPr>
            <a:spLocks noGrp="1"/>
          </p:cNvSpPr>
          <p:nvPr>
            <p:ph type="ftr" sz="quarter" idx="11"/>
          </p:nvPr>
        </p:nvSpPr>
        <p:spPr>
          <a:xfrm>
            <a:off x="889944" y="5272529"/>
            <a:ext cx="3364351" cy="1200000"/>
          </a:xfrm>
        </p:spPr>
        <p:txBody>
          <a:bodyPr/>
          <a:lstStyle/>
          <a:p>
            <a:pPr defTabSz="1219170"/>
            <a:r>
              <a:rPr lang="fr-FR" dirty="0">
                <a:solidFill>
                  <a:srgbClr val="000000"/>
                </a:solidFill>
                <a:latin typeface="Arial"/>
              </a:rPr>
              <a:t>IEN Lettres-histoire-Géographie</a:t>
            </a:r>
          </a:p>
        </p:txBody>
      </p:sp>
    </p:spTree>
    <p:extLst>
      <p:ext uri="{BB962C8B-B14F-4D97-AF65-F5344CB8AC3E}">
        <p14:creationId xmlns:p14="http://schemas.microsoft.com/office/powerpoint/2010/main" val="2889865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lèche droite rayée 15"/>
          <p:cNvSpPr/>
          <p:nvPr/>
        </p:nvSpPr>
        <p:spPr>
          <a:xfrm rot="1347504">
            <a:off x="4128347" y="2804397"/>
            <a:ext cx="2843304" cy="1883522"/>
          </a:xfrm>
          <a:prstGeom prst="stripedRightArrow">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droite rayée 13"/>
          <p:cNvSpPr/>
          <p:nvPr/>
        </p:nvSpPr>
        <p:spPr>
          <a:xfrm>
            <a:off x="4155983" y="1152901"/>
            <a:ext cx="5588908" cy="1603361"/>
          </a:xfrm>
          <a:prstGeom prst="stripedRightArrow">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5E5BCBBD-5B8D-4F3C-8515-0B1F44D729F5}"/>
              </a:ext>
            </a:extLst>
          </p:cNvPr>
          <p:cNvSpPr>
            <a:spLocks noGrp="1"/>
          </p:cNvSpPr>
          <p:nvPr>
            <p:ph type="title"/>
          </p:nvPr>
        </p:nvSpPr>
        <p:spPr/>
        <p:txBody>
          <a:bodyPr/>
          <a:lstStyle/>
          <a:p>
            <a:r>
              <a:rPr lang="fr-FR" dirty="0"/>
              <a:t>En </a:t>
            </a:r>
          </a:p>
        </p:txBody>
      </p:sp>
      <p:sp>
        <p:nvSpPr>
          <p:cNvPr id="3" name="Espace réservé de la date 2">
            <a:extLst>
              <a:ext uri="{FF2B5EF4-FFF2-40B4-BE49-F238E27FC236}">
                <a16:creationId xmlns:a16="http://schemas.microsoft.com/office/drawing/2014/main" id="{2AA4ACEA-5672-4FE6-8100-73A973656CCE}"/>
              </a:ext>
            </a:extLst>
          </p:cNvPr>
          <p:cNvSpPr>
            <a:spLocks noGrp="1"/>
          </p:cNvSpPr>
          <p:nvPr>
            <p:ph type="dt" sz="half" idx="10"/>
          </p:nvPr>
        </p:nvSpPr>
        <p:spPr/>
        <p:txBody>
          <a:bodyPr/>
          <a:lstStyle/>
          <a:p>
            <a:pPr algn="r"/>
            <a:fld id="{41C69A1E-E683-46E9-963A-106371E4F2CA}" type="datetime1">
              <a:rPr lang="fr-FR" cap="all" smtClean="0"/>
              <a:t>11/10/2022</a:t>
            </a:fld>
            <a:endParaRPr lang="fr-FR" cap="all" dirty="0"/>
          </a:p>
        </p:txBody>
      </p:sp>
      <p:sp>
        <p:nvSpPr>
          <p:cNvPr id="4" name="Espace réservé du pied de page 3">
            <a:extLst>
              <a:ext uri="{FF2B5EF4-FFF2-40B4-BE49-F238E27FC236}">
                <a16:creationId xmlns:a16="http://schemas.microsoft.com/office/drawing/2014/main" id="{4A986C46-8CC6-4880-9FC3-F6BAB0AE87B5}"/>
              </a:ext>
            </a:extLst>
          </p:cNvPr>
          <p:cNvSpPr>
            <a:spLocks noGrp="1"/>
          </p:cNvSpPr>
          <p:nvPr>
            <p:ph type="ftr" sz="quarter" idx="11"/>
          </p:nvPr>
        </p:nvSpPr>
        <p:spPr/>
        <p:txBody>
          <a:bodyPr/>
          <a:lstStyle/>
          <a:p>
            <a:r>
              <a:rPr lang="fr-FR"/>
              <a:t>IEN Lettres-histoire-Géographie</a:t>
            </a:r>
            <a:endParaRPr lang="fr-FR" dirty="0"/>
          </a:p>
        </p:txBody>
      </p:sp>
      <p:sp>
        <p:nvSpPr>
          <p:cNvPr id="5" name="Espace réservé du numéro de diapositive 4">
            <a:extLst>
              <a:ext uri="{FF2B5EF4-FFF2-40B4-BE49-F238E27FC236}">
                <a16:creationId xmlns:a16="http://schemas.microsoft.com/office/drawing/2014/main" id="{171195AB-3D04-4AF3-8382-4259B31A10CE}"/>
              </a:ext>
            </a:extLst>
          </p:cNvPr>
          <p:cNvSpPr>
            <a:spLocks noGrp="1"/>
          </p:cNvSpPr>
          <p:nvPr>
            <p:ph type="sldNum" sz="quarter" idx="12"/>
          </p:nvPr>
        </p:nvSpPr>
        <p:spPr/>
        <p:txBody>
          <a:bodyPr/>
          <a:lstStyle/>
          <a:p>
            <a:fld id="{733122C9-A0B9-462F-8757-0847AD287B63}" type="slidenum">
              <a:rPr lang="fr-FR" smtClean="0"/>
              <a:pPr/>
              <a:t>10</a:t>
            </a:fld>
            <a:endParaRPr lang="fr-FR" dirty="0"/>
          </a:p>
        </p:txBody>
      </p:sp>
      <p:sp>
        <p:nvSpPr>
          <p:cNvPr id="9" name="Espace réservé du contenu 2">
            <a:extLst>
              <a:ext uri="{FF2B5EF4-FFF2-40B4-BE49-F238E27FC236}">
                <a16:creationId xmlns:a16="http://schemas.microsoft.com/office/drawing/2014/main" id="{194506D1-B4D7-4CEF-B461-0995C37A4D04}"/>
              </a:ext>
            </a:extLst>
          </p:cNvPr>
          <p:cNvSpPr txBox="1">
            <a:spLocks/>
          </p:cNvSpPr>
          <p:nvPr/>
        </p:nvSpPr>
        <p:spPr>
          <a:xfrm>
            <a:off x="2063552" y="1213861"/>
            <a:ext cx="10800576" cy="1710055"/>
          </a:xfrm>
          <a:prstGeom prst="rect">
            <a:avLst/>
          </a:prstGeom>
        </p:spPr>
        <p:txBody>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FR" sz="2133" b="1" dirty="0">
              <a:solidFill>
                <a:srgbClr val="002060"/>
              </a:solidFill>
            </a:endParaRPr>
          </a:p>
        </p:txBody>
      </p:sp>
      <p:sp>
        <p:nvSpPr>
          <p:cNvPr id="11" name="Titre 1">
            <a:extLst>
              <a:ext uri="{FF2B5EF4-FFF2-40B4-BE49-F238E27FC236}">
                <a16:creationId xmlns:a16="http://schemas.microsoft.com/office/drawing/2014/main" id="{619987F1-0FBB-48C5-9D9D-E4373E298EF8}"/>
              </a:ext>
            </a:extLst>
          </p:cNvPr>
          <p:cNvSpPr txBox="1">
            <a:spLocks/>
          </p:cNvSpPr>
          <p:nvPr/>
        </p:nvSpPr>
        <p:spPr bwMode="gray">
          <a:xfrm>
            <a:off x="2623671" y="202913"/>
            <a:ext cx="10515600" cy="310356"/>
          </a:xfrm>
          <a:prstGeom prst="rect">
            <a:avLst/>
          </a:prstGeom>
          <a:ln>
            <a:solidFill>
              <a:schemeClr val="tx1">
                <a:alpha val="0"/>
              </a:schemeClr>
            </a:solidFill>
          </a:ln>
        </p:spPr>
        <p:txBody>
          <a:bodyPr vert="horz" lIns="0" tIns="0" rIns="0" bIns="0" rtlCol="0" anchor="t" anchorCtr="0">
            <a:noAutofit/>
          </a:bodyPr>
          <a:lstStyle>
            <a:lvl1pPr algn="l" defTabSz="914400" rtl="0" eaLnBrk="1" latinLnBrk="0" hangingPunct="1">
              <a:lnSpc>
                <a:spcPct val="90000"/>
              </a:lnSpc>
              <a:spcBef>
                <a:spcPct val="0"/>
              </a:spcBef>
              <a:buNone/>
              <a:defRPr sz="100" b="1" kern="1200">
                <a:solidFill>
                  <a:schemeClr val="tx1">
                    <a:alpha val="0"/>
                  </a:schemeClr>
                </a:solidFill>
                <a:latin typeface="+mj-lt"/>
                <a:ea typeface="+mj-ea"/>
                <a:cs typeface="+mj-cs"/>
              </a:defRPr>
            </a:lvl1pPr>
          </a:lstStyle>
          <a:p>
            <a:pPr defTabSz="1219170">
              <a:spcAft>
                <a:spcPts val="667"/>
              </a:spcAft>
            </a:pPr>
            <a:r>
              <a:rPr lang="fr-FR" sz="3200" dirty="0">
                <a:solidFill>
                  <a:srgbClr val="000000"/>
                </a:solidFill>
                <a:latin typeface="Arial"/>
              </a:rPr>
              <a:t>3. Lecture, analyse et interprétation des tests</a:t>
            </a:r>
          </a:p>
        </p:txBody>
      </p:sp>
      <p:sp>
        <p:nvSpPr>
          <p:cNvPr id="10" name="Espace réservé du contenu 2">
            <a:extLst>
              <a:ext uri="{FF2B5EF4-FFF2-40B4-BE49-F238E27FC236}">
                <a16:creationId xmlns:a16="http://schemas.microsoft.com/office/drawing/2014/main" id="{61EBDFB0-2118-44A0-8602-FA5418C883C2}"/>
              </a:ext>
            </a:extLst>
          </p:cNvPr>
          <p:cNvSpPr txBox="1">
            <a:spLocks/>
          </p:cNvSpPr>
          <p:nvPr/>
        </p:nvSpPr>
        <p:spPr>
          <a:xfrm>
            <a:off x="1730650" y="660177"/>
            <a:ext cx="8730700" cy="633543"/>
          </a:xfrm>
          <a:prstGeom prst="rect">
            <a:avLst/>
          </a:prstGeom>
        </p:spPr>
        <p:txBody>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35992" lvl="1" indent="0">
              <a:buNone/>
            </a:pPr>
            <a:r>
              <a:rPr lang="fr-FR" sz="2000" dirty="0">
                <a:ln w="0"/>
                <a:solidFill>
                  <a:srgbClr val="0070C0"/>
                </a:solidFill>
                <a:effectLst>
                  <a:outerShdw blurRad="38100" dist="25400" dir="5400000" algn="ctr" rotWithShape="0">
                    <a:srgbClr val="6E747A">
                      <a:alpha val="43000"/>
                    </a:srgbClr>
                  </a:outerShdw>
                  <a:reflection blurRad="6350" stA="60000" endA="900" endPos="58000" dir="5400000" sy="-100000" algn="bl" rotWithShape="0"/>
                </a:effectLst>
                <a:latin typeface="Arial" panose="020B0604020202020204" pitchFamily="34" charset="0"/>
                <a:cs typeface="Arial" panose="020B0604020202020204" pitchFamily="34" charset="0"/>
              </a:rPr>
              <a:t>Première année de CAP </a:t>
            </a:r>
            <a:r>
              <a:rPr lang="fr-FR" sz="2000" dirty="0">
                <a:latin typeface="Arial" panose="020B0604020202020204" pitchFamily="34" charset="0"/>
                <a:cs typeface="Arial" panose="020B0604020202020204" pitchFamily="34" charset="0"/>
              </a:rPr>
              <a:t>: squelette du test de </a:t>
            </a:r>
            <a:r>
              <a:rPr lang="fr-FR" sz="2000" dirty="0" err="1">
                <a:latin typeface="Arial" panose="020B0604020202020204" pitchFamily="34" charset="0"/>
                <a:cs typeface="Arial" panose="020B0604020202020204" pitchFamily="34" charset="0"/>
              </a:rPr>
              <a:t>Littératie</a:t>
            </a:r>
            <a:r>
              <a:rPr lang="fr-FR" sz="2000" dirty="0">
                <a:latin typeface="Arial" panose="020B0604020202020204" pitchFamily="34" charset="0"/>
                <a:cs typeface="Arial" panose="020B0604020202020204" pitchFamily="34" charset="0"/>
              </a:rPr>
              <a:t>.</a:t>
            </a:r>
          </a:p>
          <a:p>
            <a:pPr marL="335992" lvl="1" indent="0">
              <a:buNone/>
            </a:pPr>
            <a:endParaRPr lang="fr-FR" sz="2000" dirty="0"/>
          </a:p>
        </p:txBody>
      </p:sp>
      <p:pic>
        <p:nvPicPr>
          <p:cNvPr id="6" name="Image 5"/>
          <p:cNvPicPr>
            <a:picLocks noChangeAspect="1"/>
          </p:cNvPicPr>
          <p:nvPr/>
        </p:nvPicPr>
        <p:blipFill rotWithShape="1">
          <a:blip r:embed="rId3"/>
          <a:srcRect l="32564" t="34197" r="51703" b="39553"/>
          <a:stretch/>
        </p:blipFill>
        <p:spPr>
          <a:xfrm>
            <a:off x="1377899" y="1271554"/>
            <a:ext cx="2698420" cy="2531299"/>
          </a:xfrm>
          <a:prstGeom prst="rect">
            <a:avLst/>
          </a:prstGeom>
        </p:spPr>
      </p:pic>
      <p:pic>
        <p:nvPicPr>
          <p:cNvPr id="7" name="Image 6"/>
          <p:cNvPicPr>
            <a:picLocks noChangeAspect="1"/>
          </p:cNvPicPr>
          <p:nvPr/>
        </p:nvPicPr>
        <p:blipFill rotWithShape="1">
          <a:blip r:embed="rId3"/>
          <a:srcRect l="49632" t="35268" r="34605" b="38482"/>
          <a:stretch/>
        </p:blipFill>
        <p:spPr>
          <a:xfrm>
            <a:off x="1432972" y="3806780"/>
            <a:ext cx="2723011" cy="2549570"/>
          </a:xfrm>
          <a:prstGeom prst="rect">
            <a:avLst/>
          </a:prstGeom>
        </p:spPr>
      </p:pic>
      <p:sp>
        <p:nvSpPr>
          <p:cNvPr id="8" name="Accolade ouvrante 7"/>
          <p:cNvSpPr/>
          <p:nvPr/>
        </p:nvSpPr>
        <p:spPr>
          <a:xfrm>
            <a:off x="950026" y="1366498"/>
            <a:ext cx="482946" cy="46259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2" name="ZoneTexte 11"/>
          <p:cNvSpPr txBox="1"/>
          <p:nvPr/>
        </p:nvSpPr>
        <p:spPr>
          <a:xfrm rot="16200000">
            <a:off x="-943146" y="3358201"/>
            <a:ext cx="2956434" cy="646331"/>
          </a:xfrm>
          <a:prstGeom prst="rect">
            <a:avLst/>
          </a:prstGeom>
          <a:solidFill>
            <a:schemeClr val="accent3">
              <a:lumMod val="40000"/>
              <a:lumOff val="60000"/>
            </a:schemeClr>
          </a:solidFill>
        </p:spPr>
        <p:txBody>
          <a:bodyPr wrap="square" rtlCol="0">
            <a:spAutoFit/>
          </a:bodyPr>
          <a:lstStyle/>
          <a:p>
            <a:r>
              <a:rPr lang="fr-FR" dirty="0">
                <a:latin typeface="Arial" panose="020B0604020202020204" pitchFamily="34" charset="0"/>
                <a:cs typeface="Arial" panose="020B0604020202020204" pitchFamily="34" charset="0"/>
              </a:rPr>
              <a:t>Première série d’exercices</a:t>
            </a:r>
          </a:p>
          <a:p>
            <a:r>
              <a:rPr lang="fr-FR" dirty="0">
                <a:latin typeface="Arial" panose="020B0604020202020204" pitchFamily="34" charset="0"/>
                <a:cs typeface="Arial" panose="020B0604020202020204" pitchFamily="34" charset="0"/>
              </a:rPr>
              <a:t>MODULE COMMUN.</a:t>
            </a:r>
          </a:p>
        </p:txBody>
      </p:sp>
      <p:sp>
        <p:nvSpPr>
          <p:cNvPr id="13" name="ZoneTexte 12"/>
          <p:cNvSpPr txBox="1"/>
          <p:nvPr/>
        </p:nvSpPr>
        <p:spPr>
          <a:xfrm rot="16200000">
            <a:off x="3502905" y="2360987"/>
            <a:ext cx="2922762" cy="646331"/>
          </a:xfrm>
          <a:prstGeom prst="rect">
            <a:avLst/>
          </a:prstGeom>
          <a:solidFill>
            <a:schemeClr val="accent3">
              <a:lumMod val="40000"/>
              <a:lumOff val="60000"/>
            </a:schemeClr>
          </a:solidFill>
        </p:spPr>
        <p:txBody>
          <a:bodyPr wrap="square" rtlCol="0">
            <a:spAutoFit/>
          </a:bodyPr>
          <a:lstStyle/>
          <a:p>
            <a:pPr algn="r"/>
            <a:r>
              <a:rPr lang="fr-FR" dirty="0">
                <a:latin typeface="Arial" panose="020B0604020202020204" pitchFamily="34" charset="0"/>
                <a:cs typeface="Arial" panose="020B0604020202020204" pitchFamily="34" charset="0"/>
              </a:rPr>
              <a:t>Seconde série d’exercices </a:t>
            </a:r>
          </a:p>
          <a:p>
            <a:pPr algn="r"/>
            <a:r>
              <a:rPr lang="fr-FR" dirty="0">
                <a:latin typeface="Arial" panose="020B0604020202020204" pitchFamily="34" charset="0"/>
                <a:cs typeface="Arial" panose="020B0604020202020204" pitchFamily="34" charset="0"/>
              </a:rPr>
              <a:t>MODULE ADAPTATIF </a:t>
            </a:r>
            <a:r>
              <a:rPr lang="fr-FR" dirty="0"/>
              <a:t>.</a:t>
            </a:r>
          </a:p>
        </p:txBody>
      </p:sp>
      <p:pic>
        <p:nvPicPr>
          <p:cNvPr id="17" name="Image 16"/>
          <p:cNvPicPr>
            <a:picLocks noChangeAspect="1"/>
          </p:cNvPicPr>
          <p:nvPr/>
        </p:nvPicPr>
        <p:blipFill rotWithShape="1">
          <a:blip r:embed="rId4"/>
          <a:srcRect l="33066" t="24553" r="51756" b="29375"/>
          <a:stretch/>
        </p:blipFill>
        <p:spPr>
          <a:xfrm>
            <a:off x="9719171" y="865156"/>
            <a:ext cx="2472829" cy="4219915"/>
          </a:xfrm>
          <a:prstGeom prst="rect">
            <a:avLst/>
          </a:prstGeom>
          <a:ln w="38100">
            <a:solidFill>
              <a:srgbClr val="0070C0"/>
            </a:solidFill>
          </a:ln>
        </p:spPr>
      </p:pic>
      <p:pic>
        <p:nvPicPr>
          <p:cNvPr id="18" name="Image 17"/>
          <p:cNvPicPr>
            <a:picLocks noChangeAspect="1"/>
          </p:cNvPicPr>
          <p:nvPr/>
        </p:nvPicPr>
        <p:blipFill rotWithShape="1">
          <a:blip r:embed="rId4"/>
          <a:srcRect l="49163" t="24553" r="34707" b="47643"/>
          <a:stretch/>
        </p:blipFill>
        <p:spPr>
          <a:xfrm>
            <a:off x="6887341" y="3867739"/>
            <a:ext cx="2505206" cy="2427651"/>
          </a:xfrm>
          <a:prstGeom prst="rect">
            <a:avLst/>
          </a:prstGeom>
          <a:ln w="38100">
            <a:solidFill>
              <a:schemeClr val="accent2">
                <a:lumMod val="75000"/>
              </a:schemeClr>
            </a:solidFill>
          </a:ln>
        </p:spPr>
      </p:pic>
      <p:sp>
        <p:nvSpPr>
          <p:cNvPr id="21" name="Ellipse 20"/>
          <p:cNvSpPr/>
          <p:nvPr/>
        </p:nvSpPr>
        <p:spPr>
          <a:xfrm>
            <a:off x="1730650" y="1366498"/>
            <a:ext cx="2145754" cy="645182"/>
          </a:xfrm>
          <a:prstGeom prst="ellipse">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Ellipse 22"/>
          <p:cNvSpPr/>
          <p:nvPr/>
        </p:nvSpPr>
        <p:spPr>
          <a:xfrm>
            <a:off x="1782351" y="3756054"/>
            <a:ext cx="2145754" cy="645182"/>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llipse 23"/>
          <p:cNvSpPr/>
          <p:nvPr/>
        </p:nvSpPr>
        <p:spPr>
          <a:xfrm>
            <a:off x="7118708" y="4145534"/>
            <a:ext cx="2145754" cy="645182"/>
          </a:xfrm>
          <a:prstGeom prst="ellipse">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llipse 24"/>
          <p:cNvSpPr/>
          <p:nvPr/>
        </p:nvSpPr>
        <p:spPr>
          <a:xfrm>
            <a:off x="9919995" y="1197868"/>
            <a:ext cx="2145754" cy="645182"/>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64256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5BCBBD-5B8D-4F3C-8515-0B1F44D729F5}"/>
              </a:ext>
            </a:extLst>
          </p:cNvPr>
          <p:cNvSpPr>
            <a:spLocks noGrp="1"/>
          </p:cNvSpPr>
          <p:nvPr>
            <p:ph type="title"/>
          </p:nvPr>
        </p:nvSpPr>
        <p:spPr/>
        <p:txBody>
          <a:bodyPr/>
          <a:lstStyle/>
          <a:p>
            <a:endParaRPr lang="fr-FR"/>
          </a:p>
        </p:txBody>
      </p:sp>
      <p:sp>
        <p:nvSpPr>
          <p:cNvPr id="3" name="Espace réservé de la date 2">
            <a:extLst>
              <a:ext uri="{FF2B5EF4-FFF2-40B4-BE49-F238E27FC236}">
                <a16:creationId xmlns:a16="http://schemas.microsoft.com/office/drawing/2014/main" id="{2AA4ACEA-5672-4FE6-8100-73A973656CCE}"/>
              </a:ext>
            </a:extLst>
          </p:cNvPr>
          <p:cNvSpPr>
            <a:spLocks noGrp="1"/>
          </p:cNvSpPr>
          <p:nvPr>
            <p:ph type="dt" sz="half" idx="10"/>
          </p:nvPr>
        </p:nvSpPr>
        <p:spPr/>
        <p:txBody>
          <a:bodyPr/>
          <a:lstStyle/>
          <a:p>
            <a:pPr algn="r" defTabSz="1219170"/>
            <a:fld id="{1FEA8B34-72F0-47C0-9780-F49A626F7D99}" type="datetime1">
              <a:rPr lang="fr-FR" cap="all">
                <a:solidFill>
                  <a:srgbClr val="000000"/>
                </a:solidFill>
                <a:latin typeface="Arial"/>
              </a:rPr>
              <a:pPr algn="r" defTabSz="1219170"/>
              <a:t>11/10/2022</a:t>
            </a:fld>
            <a:endParaRPr lang="fr-FR" cap="all" dirty="0">
              <a:solidFill>
                <a:srgbClr val="000000"/>
              </a:solidFill>
              <a:latin typeface="Arial"/>
            </a:endParaRPr>
          </a:p>
        </p:txBody>
      </p:sp>
      <p:sp>
        <p:nvSpPr>
          <p:cNvPr id="4" name="Espace réservé du pied de page 3">
            <a:extLst>
              <a:ext uri="{FF2B5EF4-FFF2-40B4-BE49-F238E27FC236}">
                <a16:creationId xmlns:a16="http://schemas.microsoft.com/office/drawing/2014/main" id="{4A986C46-8CC6-4880-9FC3-F6BAB0AE87B5}"/>
              </a:ext>
            </a:extLst>
          </p:cNvPr>
          <p:cNvSpPr>
            <a:spLocks noGrp="1"/>
          </p:cNvSpPr>
          <p:nvPr>
            <p:ph type="ftr" sz="quarter" idx="11"/>
          </p:nvPr>
        </p:nvSpPr>
        <p:spPr>
          <a:xfrm>
            <a:off x="2209800" y="6329191"/>
            <a:ext cx="7872000" cy="480000"/>
          </a:xfrm>
        </p:spPr>
        <p:txBody>
          <a:bodyPr/>
          <a:lstStyle/>
          <a:p>
            <a:pPr defTabSz="1219170"/>
            <a:r>
              <a:rPr lang="fr-FR" dirty="0">
                <a:solidFill>
                  <a:srgbClr val="000000"/>
                </a:solidFill>
                <a:latin typeface="Arial"/>
              </a:rPr>
              <a:t>IEN Lettres-histoire-Géographie</a:t>
            </a:r>
          </a:p>
        </p:txBody>
      </p:sp>
      <p:sp>
        <p:nvSpPr>
          <p:cNvPr id="5" name="Espace réservé du numéro de diapositive 4">
            <a:extLst>
              <a:ext uri="{FF2B5EF4-FFF2-40B4-BE49-F238E27FC236}">
                <a16:creationId xmlns:a16="http://schemas.microsoft.com/office/drawing/2014/main" id="{171195AB-3D04-4AF3-8382-4259B31A10CE}"/>
              </a:ext>
            </a:extLst>
          </p:cNvPr>
          <p:cNvSpPr>
            <a:spLocks noGrp="1"/>
          </p:cNvSpPr>
          <p:nvPr>
            <p:ph type="sldNum" sz="quarter" idx="12"/>
          </p:nvPr>
        </p:nvSpPr>
        <p:spPr/>
        <p:txBody>
          <a:bodyPr/>
          <a:lstStyle/>
          <a:p>
            <a:pPr defTabSz="1219170"/>
            <a:fld id="{733122C9-A0B9-462F-8757-0847AD287B63}" type="slidenum">
              <a:rPr lang="fr-FR">
                <a:solidFill>
                  <a:srgbClr val="000000"/>
                </a:solidFill>
                <a:latin typeface="Arial"/>
              </a:rPr>
              <a:pPr defTabSz="1219170"/>
              <a:t>11</a:t>
            </a:fld>
            <a:endParaRPr lang="fr-FR" dirty="0">
              <a:solidFill>
                <a:srgbClr val="000000"/>
              </a:solidFill>
              <a:latin typeface="Arial"/>
            </a:endParaRPr>
          </a:p>
        </p:txBody>
      </p:sp>
      <p:sp>
        <p:nvSpPr>
          <p:cNvPr id="11" name="Titre 1">
            <a:extLst>
              <a:ext uri="{FF2B5EF4-FFF2-40B4-BE49-F238E27FC236}">
                <a16:creationId xmlns:a16="http://schemas.microsoft.com/office/drawing/2014/main" id="{619987F1-0FBB-48C5-9D9D-E4373E298EF8}"/>
              </a:ext>
            </a:extLst>
          </p:cNvPr>
          <p:cNvSpPr txBox="1">
            <a:spLocks/>
          </p:cNvSpPr>
          <p:nvPr/>
        </p:nvSpPr>
        <p:spPr bwMode="gray">
          <a:xfrm>
            <a:off x="1427693" y="705644"/>
            <a:ext cx="10515600" cy="1325563"/>
          </a:xfrm>
          <a:prstGeom prst="rect">
            <a:avLst/>
          </a:prstGeom>
          <a:ln>
            <a:solidFill>
              <a:schemeClr val="tx1">
                <a:alpha val="0"/>
              </a:schemeClr>
            </a:solidFill>
          </a:ln>
        </p:spPr>
        <p:txBody>
          <a:bodyPr vert="horz" lIns="0" tIns="0" rIns="0" bIns="0" rtlCol="0" anchor="t" anchorCtr="0">
            <a:noAutofit/>
          </a:bodyPr>
          <a:lstStyle>
            <a:lvl1pPr algn="l" defTabSz="914400" rtl="0" eaLnBrk="1" latinLnBrk="0" hangingPunct="1">
              <a:lnSpc>
                <a:spcPct val="90000"/>
              </a:lnSpc>
              <a:spcBef>
                <a:spcPct val="0"/>
              </a:spcBef>
              <a:buNone/>
              <a:defRPr sz="100" b="1" kern="1200">
                <a:solidFill>
                  <a:schemeClr val="tx1">
                    <a:alpha val="0"/>
                  </a:schemeClr>
                </a:solidFill>
                <a:latin typeface="+mj-lt"/>
                <a:ea typeface="+mj-ea"/>
                <a:cs typeface="+mj-cs"/>
              </a:defRPr>
            </a:lvl1pPr>
          </a:lstStyle>
          <a:p>
            <a:pPr defTabSz="1219170"/>
            <a:r>
              <a:rPr lang="fr-FR" sz="133">
                <a:solidFill>
                  <a:srgbClr val="000000">
                    <a:alpha val="0"/>
                  </a:srgbClr>
                </a:solidFill>
                <a:latin typeface="Arial"/>
              </a:rPr>
              <a:t>Les évaluations nationales</a:t>
            </a:r>
            <a:endParaRPr lang="fr-FR" sz="133" dirty="0">
              <a:solidFill>
                <a:srgbClr val="000000">
                  <a:alpha val="0"/>
                </a:srgbClr>
              </a:solidFill>
              <a:latin typeface="Arial"/>
            </a:endParaRPr>
          </a:p>
        </p:txBody>
      </p:sp>
      <p:sp>
        <p:nvSpPr>
          <p:cNvPr id="13" name="ZoneTexte 12">
            <a:extLst>
              <a:ext uri="{FF2B5EF4-FFF2-40B4-BE49-F238E27FC236}">
                <a16:creationId xmlns:a16="http://schemas.microsoft.com/office/drawing/2014/main" id="{3F45C95F-114B-4AD9-B9D9-30605518F02C}"/>
              </a:ext>
            </a:extLst>
          </p:cNvPr>
          <p:cNvSpPr txBox="1"/>
          <p:nvPr/>
        </p:nvSpPr>
        <p:spPr>
          <a:xfrm>
            <a:off x="1817429" y="160211"/>
            <a:ext cx="10125864" cy="892552"/>
          </a:xfrm>
          <a:prstGeom prst="rect">
            <a:avLst/>
          </a:prstGeom>
          <a:noFill/>
        </p:spPr>
        <p:txBody>
          <a:bodyPr wrap="square">
            <a:spAutoFit/>
          </a:bodyPr>
          <a:lstStyle/>
          <a:p>
            <a:pPr algn="ctr" defTabSz="1219170"/>
            <a:r>
              <a:rPr lang="fr-FR" sz="2800" b="1" dirty="0">
                <a:solidFill>
                  <a:srgbClr val="000000"/>
                </a:solidFill>
                <a:latin typeface="Arial"/>
              </a:rPr>
              <a:t>Positionnement en </a:t>
            </a:r>
            <a:r>
              <a:rPr lang="fr-FR" sz="2800" b="1" dirty="0">
                <a:solidFill>
                  <a:schemeClr val="accent5">
                    <a:lumMod val="75000"/>
                  </a:schemeClr>
                </a:solidFill>
                <a:effectLst>
                  <a:outerShdw blurRad="38100" dist="38100" dir="2700000" algn="tl">
                    <a:srgbClr val="000000">
                      <a:alpha val="43137"/>
                    </a:srgbClr>
                  </a:outerShdw>
                </a:effectLst>
                <a:latin typeface="Arial"/>
              </a:rPr>
              <a:t>compréhension de l’écrit</a:t>
            </a:r>
          </a:p>
          <a:p>
            <a:pPr algn="ctr" defTabSz="1219170"/>
            <a:r>
              <a:rPr lang="fr-FR" sz="2400" dirty="0">
                <a:solidFill>
                  <a:srgbClr val="000000"/>
                </a:solidFill>
                <a:latin typeface="Arial"/>
              </a:rPr>
              <a:t>Présentation des supports</a:t>
            </a:r>
          </a:p>
        </p:txBody>
      </p:sp>
      <p:sp>
        <p:nvSpPr>
          <p:cNvPr id="12" name="ZoneTexte 11">
            <a:extLst>
              <a:ext uri="{FF2B5EF4-FFF2-40B4-BE49-F238E27FC236}">
                <a16:creationId xmlns:a16="http://schemas.microsoft.com/office/drawing/2014/main" id="{205F0AB6-6438-45D8-B5B8-7154AEBC0B2D}"/>
              </a:ext>
            </a:extLst>
          </p:cNvPr>
          <p:cNvSpPr txBox="1"/>
          <p:nvPr/>
        </p:nvSpPr>
        <p:spPr>
          <a:xfrm>
            <a:off x="1058433" y="1489275"/>
            <a:ext cx="8912285" cy="5270674"/>
          </a:xfrm>
          <a:prstGeom prst="rect">
            <a:avLst/>
          </a:prstGeom>
          <a:noFill/>
        </p:spPr>
        <p:txBody>
          <a:bodyPr wrap="square">
            <a:spAutoFit/>
          </a:bodyPr>
          <a:lstStyle/>
          <a:p>
            <a:r>
              <a:rPr lang="fr-FR" sz="2400" b="1" dirty="0">
                <a:latin typeface="Arial" panose="020B0604020202020204" pitchFamily="34" charset="0"/>
                <a:cs typeface="Arial" panose="020B0604020202020204" pitchFamily="34" charset="0"/>
              </a:rPr>
              <a:t>Premier support : présentation du film « </a:t>
            </a:r>
            <a:r>
              <a:rPr lang="fr-FR" sz="2400" b="1" dirty="0" err="1">
                <a:latin typeface="Arial" panose="020B0604020202020204" pitchFamily="34" charset="0"/>
                <a:cs typeface="Arial" panose="020B0604020202020204" pitchFamily="34" charset="0"/>
              </a:rPr>
              <a:t>Slumdog</a:t>
            </a:r>
            <a:r>
              <a:rPr lang="fr-FR" sz="2400" b="1" dirty="0">
                <a:latin typeface="Arial" panose="020B0604020202020204" pitchFamily="34" charset="0"/>
                <a:cs typeface="Arial" panose="020B0604020202020204" pitchFamily="34" charset="0"/>
              </a:rPr>
              <a:t> Millionnaire ».</a:t>
            </a:r>
          </a:p>
          <a:p>
            <a:endParaRPr lang="fr-FR" sz="1200" dirty="0">
              <a:latin typeface="Arial" panose="020B0604020202020204" pitchFamily="34" charset="0"/>
              <a:cs typeface="Arial" panose="020B0604020202020204" pitchFamily="34" charset="0"/>
            </a:endParaRPr>
          </a:p>
          <a:p>
            <a:r>
              <a:rPr lang="fr-FR" b="1" dirty="0">
                <a:solidFill>
                  <a:schemeClr val="accent6"/>
                </a:solidFill>
                <a:latin typeface="Arial" panose="020B0604020202020204" pitchFamily="34" charset="0"/>
                <a:cs typeface="Arial" panose="020B0604020202020204" pitchFamily="34" charset="0"/>
              </a:rPr>
              <a:t>Extrait d’un article, paru sur internet</a:t>
            </a:r>
            <a:r>
              <a:rPr lang="fr-FR" dirty="0">
                <a:solidFill>
                  <a:schemeClr val="accent6"/>
                </a:solidFill>
                <a:latin typeface="Arial" panose="020B0604020202020204" pitchFamily="34" charset="0"/>
                <a:cs typeface="Arial" panose="020B0604020202020204" pitchFamily="34" charset="0"/>
              </a:rPr>
              <a:t> </a:t>
            </a:r>
            <a:r>
              <a:rPr lang="fr-FR" dirty="0">
                <a:latin typeface="Arial" panose="020B0604020202020204" pitchFamily="34" charset="0"/>
                <a:cs typeface="Arial" panose="020B0604020202020204" pitchFamily="34" charset="0"/>
              </a:rPr>
              <a:t>;</a:t>
            </a:r>
          </a:p>
          <a:p>
            <a:r>
              <a:rPr lang="fr-FR" b="1" dirty="0">
                <a:solidFill>
                  <a:schemeClr val="accent6"/>
                </a:solidFill>
                <a:latin typeface="Arial" panose="020B0604020202020204" pitchFamily="34" charset="0"/>
                <a:cs typeface="Arial" panose="020B0604020202020204" pitchFamily="34" charset="0"/>
              </a:rPr>
              <a:t>170 mots; syntaxe simple </a:t>
            </a:r>
            <a:r>
              <a:rPr lang="fr-FR" dirty="0">
                <a:latin typeface="Arial" panose="020B0604020202020204" pitchFamily="34" charset="0"/>
                <a:cs typeface="Arial" panose="020B0604020202020204" pitchFamily="34" charset="0"/>
              </a:rPr>
              <a:t>et </a:t>
            </a:r>
            <a:r>
              <a:rPr lang="fr-FR" b="1" dirty="0">
                <a:solidFill>
                  <a:schemeClr val="accent6"/>
                </a:solidFill>
                <a:latin typeface="Arial" panose="020B0604020202020204" pitchFamily="34" charset="0"/>
                <a:cs typeface="Arial" panose="020B0604020202020204" pitchFamily="34" charset="0"/>
              </a:rPr>
              <a:t>vocabulaire courant</a:t>
            </a:r>
            <a:r>
              <a:rPr lang="fr-FR" dirty="0">
                <a:solidFill>
                  <a:schemeClr val="accent6"/>
                </a:solidFill>
                <a:latin typeface="Arial" panose="020B0604020202020204" pitchFamily="34" charset="0"/>
                <a:cs typeface="Arial" panose="020B0604020202020204" pitchFamily="34" charset="0"/>
              </a:rPr>
              <a:t> </a:t>
            </a:r>
            <a:r>
              <a:rPr lang="fr-FR" dirty="0">
                <a:latin typeface="Arial" panose="020B0604020202020204" pitchFamily="34" charset="0"/>
                <a:cs typeface="Arial" panose="020B0604020202020204" pitchFamily="34" charset="0"/>
              </a:rPr>
              <a:t>;</a:t>
            </a:r>
          </a:p>
          <a:p>
            <a:r>
              <a:rPr lang="fr-FR" b="1" dirty="0">
                <a:solidFill>
                  <a:schemeClr val="accent6"/>
                </a:solidFill>
                <a:latin typeface="Arial" panose="020B0604020202020204" pitchFamily="34" charset="0"/>
                <a:cs typeface="Arial" panose="020B0604020202020204" pitchFamily="34" charset="0"/>
              </a:rPr>
              <a:t>tient sur une page de liseuse </a:t>
            </a:r>
            <a:r>
              <a:rPr lang="fr-FR" dirty="0">
                <a:latin typeface="Arial" panose="020B0604020202020204" pitchFamily="34" charset="0"/>
                <a:cs typeface="Arial" panose="020B0604020202020204" pitchFamily="34" charset="0"/>
              </a:rPr>
              <a:t>; </a:t>
            </a:r>
          </a:p>
          <a:p>
            <a:r>
              <a:rPr lang="fr-FR" i="1" dirty="0">
                <a:latin typeface="Arial" panose="020B0604020202020204" pitchFamily="34" charset="0"/>
                <a:cs typeface="Arial" panose="020B0604020202020204" pitchFamily="34" charset="0"/>
              </a:rPr>
              <a:t>            Le thème de l’enfance et de l’injustice.</a:t>
            </a:r>
          </a:p>
          <a:p>
            <a:endParaRPr lang="fr-FR" dirty="0">
              <a:latin typeface="Arial" panose="020B0604020202020204" pitchFamily="34" charset="0"/>
              <a:cs typeface="Arial" panose="020B0604020202020204" pitchFamily="34" charset="0"/>
            </a:endParaRPr>
          </a:p>
          <a:p>
            <a:endParaRPr lang="fr-FR" dirty="0">
              <a:latin typeface="Arial" panose="020B0604020202020204" pitchFamily="34" charset="0"/>
              <a:cs typeface="Arial" panose="020B0604020202020204" pitchFamily="34" charset="0"/>
            </a:endParaRPr>
          </a:p>
          <a:p>
            <a:r>
              <a:rPr lang="fr-FR" sz="2400" b="1" dirty="0">
                <a:latin typeface="Arial" panose="020B0604020202020204" pitchFamily="34" charset="0"/>
                <a:cs typeface="Arial" panose="020B0604020202020204" pitchFamily="34" charset="0"/>
              </a:rPr>
              <a:t>Second support : infographie ministérielle sur</a:t>
            </a:r>
          </a:p>
          <a:p>
            <a:r>
              <a:rPr lang="fr-FR" sz="2400" b="1" dirty="0">
                <a:latin typeface="Arial" panose="020B0604020202020204" pitchFamily="34" charset="0"/>
                <a:cs typeface="Arial" panose="020B0604020202020204" pitchFamily="34" charset="0"/>
              </a:rPr>
              <a:t> la pollution de l’air</a:t>
            </a:r>
            <a:r>
              <a:rPr lang="fr-FR" sz="2000" b="1" dirty="0">
                <a:latin typeface="Arial" panose="020B0604020202020204" pitchFamily="34" charset="0"/>
                <a:cs typeface="Arial" panose="020B0604020202020204" pitchFamily="34" charset="0"/>
              </a:rPr>
              <a:t>.</a:t>
            </a:r>
          </a:p>
          <a:p>
            <a:endParaRPr lang="fr-FR" sz="1400" b="1" dirty="0">
              <a:highlight>
                <a:srgbClr val="FFFF00"/>
              </a:highlight>
              <a:latin typeface="Arial" panose="020B0604020202020204" pitchFamily="34" charset="0"/>
              <a:cs typeface="Arial" panose="020B0604020202020204" pitchFamily="34" charset="0"/>
            </a:endParaRPr>
          </a:p>
          <a:p>
            <a:endParaRPr lang="fr-FR" sz="1050" dirty="0">
              <a:latin typeface="Arial" panose="020B0604020202020204" pitchFamily="34" charset="0"/>
              <a:cs typeface="Arial" panose="020B0604020202020204" pitchFamily="34" charset="0"/>
            </a:endParaRPr>
          </a:p>
          <a:p>
            <a:r>
              <a:rPr lang="fr-FR" b="1" dirty="0">
                <a:solidFill>
                  <a:schemeClr val="accent2"/>
                </a:solidFill>
                <a:latin typeface="Arial" panose="020B0604020202020204" pitchFamily="34" charset="0"/>
                <a:cs typeface="Arial" panose="020B0604020202020204" pitchFamily="34" charset="0"/>
              </a:rPr>
              <a:t>Support tiré de la vie courante susceptible d’être lu par tout citoyen ;</a:t>
            </a:r>
            <a:endParaRPr lang="fr-FR" dirty="0">
              <a:latin typeface="Arial" panose="020B0604020202020204" pitchFamily="34" charset="0"/>
              <a:cs typeface="Arial" panose="020B0604020202020204" pitchFamily="34" charset="0"/>
            </a:endParaRPr>
          </a:p>
          <a:p>
            <a:r>
              <a:rPr lang="fr-FR" b="1" dirty="0">
                <a:solidFill>
                  <a:schemeClr val="accent2"/>
                </a:solidFill>
                <a:latin typeface="Arial" panose="020B0604020202020204" pitchFamily="34" charset="0"/>
                <a:cs typeface="Arial" panose="020B0604020202020204" pitchFamily="34" charset="0"/>
              </a:rPr>
              <a:t>Mise en page structurée des informations : 4 rubriques </a:t>
            </a:r>
          </a:p>
          <a:p>
            <a:r>
              <a:rPr lang="fr-FR" b="1" dirty="0">
                <a:solidFill>
                  <a:schemeClr val="accent2"/>
                </a:solidFill>
                <a:latin typeface="Arial" panose="020B0604020202020204" pitchFamily="34" charset="0"/>
                <a:cs typeface="Arial" panose="020B0604020202020204" pitchFamily="34" charset="0"/>
              </a:rPr>
              <a:t>précédées d’une introduction </a:t>
            </a:r>
            <a:r>
              <a:rPr lang="fr-FR" dirty="0">
                <a:latin typeface="Arial" panose="020B0604020202020204" pitchFamily="34" charset="0"/>
                <a:cs typeface="Arial" panose="020B0604020202020204" pitchFamily="34" charset="0"/>
              </a:rPr>
              <a:t>;</a:t>
            </a:r>
          </a:p>
          <a:p>
            <a:r>
              <a:rPr lang="fr-FR" b="1" dirty="0">
                <a:solidFill>
                  <a:schemeClr val="accent2"/>
                </a:solidFill>
                <a:latin typeface="Arial" panose="020B0604020202020204" pitchFamily="34" charset="0"/>
                <a:cs typeface="Arial" panose="020B0604020202020204" pitchFamily="34" charset="0"/>
              </a:rPr>
              <a:t>Pas de difficultés syntaxiques particulières</a:t>
            </a:r>
            <a:r>
              <a:rPr lang="fr-FR" dirty="0">
                <a:latin typeface="Arial" panose="020B0604020202020204" pitchFamily="34" charset="0"/>
                <a:cs typeface="Arial" panose="020B0604020202020204" pitchFamily="34" charset="0"/>
              </a:rPr>
              <a:t>.</a:t>
            </a:r>
          </a:p>
          <a:p>
            <a:endParaRPr lang="fr-FR" dirty="0"/>
          </a:p>
        </p:txBody>
      </p:sp>
      <p:pic>
        <p:nvPicPr>
          <p:cNvPr id="6" name="Image 5"/>
          <p:cNvPicPr>
            <a:picLocks noChangeAspect="1"/>
          </p:cNvPicPr>
          <p:nvPr/>
        </p:nvPicPr>
        <p:blipFill rotWithShape="1">
          <a:blip r:embed="rId3"/>
          <a:srcRect l="37383" t="22946" r="38220" b="14671"/>
          <a:stretch/>
        </p:blipFill>
        <p:spPr>
          <a:xfrm>
            <a:off x="8729370" y="1676183"/>
            <a:ext cx="3174276" cy="4563471"/>
          </a:xfrm>
          <a:prstGeom prst="rect">
            <a:avLst/>
          </a:prstGeom>
        </p:spPr>
      </p:pic>
      <p:cxnSp>
        <p:nvCxnSpPr>
          <p:cNvPr id="8" name="Connecteur droit avec flèche 7"/>
          <p:cNvCxnSpPr/>
          <p:nvPr/>
        </p:nvCxnSpPr>
        <p:spPr>
          <a:xfrm flipV="1">
            <a:off x="7362497" y="3749043"/>
            <a:ext cx="1572497" cy="182448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0" name="Connecteur droit avec flèche 9"/>
          <p:cNvCxnSpPr/>
          <p:nvPr/>
        </p:nvCxnSpPr>
        <p:spPr>
          <a:xfrm flipV="1">
            <a:off x="7252138" y="4258507"/>
            <a:ext cx="2004816" cy="133999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6" name="Connecteur droit avec flèche 15"/>
          <p:cNvCxnSpPr/>
          <p:nvPr/>
        </p:nvCxnSpPr>
        <p:spPr>
          <a:xfrm flipV="1">
            <a:off x="7362497" y="5146766"/>
            <a:ext cx="1495999" cy="45173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0" name="Connecteur droit avec flèche 19"/>
          <p:cNvCxnSpPr/>
          <p:nvPr/>
        </p:nvCxnSpPr>
        <p:spPr>
          <a:xfrm>
            <a:off x="7252138" y="5607490"/>
            <a:ext cx="1477232" cy="10860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132845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5BCBBD-5B8D-4F3C-8515-0B1F44D729F5}"/>
              </a:ext>
            </a:extLst>
          </p:cNvPr>
          <p:cNvSpPr>
            <a:spLocks noGrp="1"/>
          </p:cNvSpPr>
          <p:nvPr>
            <p:ph type="title"/>
          </p:nvPr>
        </p:nvSpPr>
        <p:spPr/>
        <p:txBody>
          <a:bodyPr/>
          <a:lstStyle/>
          <a:p>
            <a:endParaRPr lang="fr-FR"/>
          </a:p>
        </p:txBody>
      </p:sp>
      <p:sp>
        <p:nvSpPr>
          <p:cNvPr id="3" name="Espace réservé de la date 2">
            <a:extLst>
              <a:ext uri="{FF2B5EF4-FFF2-40B4-BE49-F238E27FC236}">
                <a16:creationId xmlns:a16="http://schemas.microsoft.com/office/drawing/2014/main" id="{2AA4ACEA-5672-4FE6-8100-73A973656CCE}"/>
              </a:ext>
            </a:extLst>
          </p:cNvPr>
          <p:cNvSpPr>
            <a:spLocks noGrp="1"/>
          </p:cNvSpPr>
          <p:nvPr>
            <p:ph type="dt" sz="half" idx="10"/>
          </p:nvPr>
        </p:nvSpPr>
        <p:spPr/>
        <p:txBody>
          <a:bodyPr/>
          <a:lstStyle/>
          <a:p>
            <a:pPr algn="r" defTabSz="1219170"/>
            <a:fld id="{1FEA8B34-72F0-47C0-9780-F49A626F7D99}" type="datetime1">
              <a:rPr lang="fr-FR" cap="all">
                <a:solidFill>
                  <a:srgbClr val="000000"/>
                </a:solidFill>
                <a:latin typeface="Arial"/>
              </a:rPr>
              <a:pPr algn="r" defTabSz="1219170"/>
              <a:t>11/10/2022</a:t>
            </a:fld>
            <a:endParaRPr lang="fr-FR" cap="all" dirty="0">
              <a:solidFill>
                <a:srgbClr val="000000"/>
              </a:solidFill>
              <a:latin typeface="Arial"/>
            </a:endParaRPr>
          </a:p>
        </p:txBody>
      </p:sp>
      <p:sp>
        <p:nvSpPr>
          <p:cNvPr id="4" name="Espace réservé du pied de page 3">
            <a:extLst>
              <a:ext uri="{FF2B5EF4-FFF2-40B4-BE49-F238E27FC236}">
                <a16:creationId xmlns:a16="http://schemas.microsoft.com/office/drawing/2014/main" id="{4A986C46-8CC6-4880-9FC3-F6BAB0AE87B5}"/>
              </a:ext>
            </a:extLst>
          </p:cNvPr>
          <p:cNvSpPr>
            <a:spLocks noGrp="1"/>
          </p:cNvSpPr>
          <p:nvPr>
            <p:ph type="ftr" sz="quarter" idx="11"/>
          </p:nvPr>
        </p:nvSpPr>
        <p:spPr/>
        <p:txBody>
          <a:bodyPr/>
          <a:lstStyle/>
          <a:p>
            <a:pPr defTabSz="1219170"/>
            <a:r>
              <a:rPr lang="fr-FR">
                <a:solidFill>
                  <a:srgbClr val="000000"/>
                </a:solidFill>
                <a:latin typeface="Arial"/>
              </a:rPr>
              <a:t>IEN Lettres-histoire-Géographie</a:t>
            </a:r>
            <a:endParaRPr lang="fr-FR" dirty="0">
              <a:solidFill>
                <a:srgbClr val="000000"/>
              </a:solidFill>
              <a:latin typeface="Arial"/>
            </a:endParaRPr>
          </a:p>
        </p:txBody>
      </p:sp>
      <p:sp>
        <p:nvSpPr>
          <p:cNvPr id="5" name="Espace réservé du numéro de diapositive 4">
            <a:extLst>
              <a:ext uri="{FF2B5EF4-FFF2-40B4-BE49-F238E27FC236}">
                <a16:creationId xmlns:a16="http://schemas.microsoft.com/office/drawing/2014/main" id="{171195AB-3D04-4AF3-8382-4259B31A10CE}"/>
              </a:ext>
            </a:extLst>
          </p:cNvPr>
          <p:cNvSpPr>
            <a:spLocks noGrp="1"/>
          </p:cNvSpPr>
          <p:nvPr>
            <p:ph type="sldNum" sz="quarter" idx="12"/>
          </p:nvPr>
        </p:nvSpPr>
        <p:spPr/>
        <p:txBody>
          <a:bodyPr/>
          <a:lstStyle/>
          <a:p>
            <a:pPr defTabSz="1219170"/>
            <a:fld id="{733122C9-A0B9-462F-8757-0847AD287B63}" type="slidenum">
              <a:rPr lang="fr-FR">
                <a:solidFill>
                  <a:srgbClr val="000000"/>
                </a:solidFill>
                <a:latin typeface="Arial"/>
              </a:rPr>
              <a:pPr defTabSz="1219170"/>
              <a:t>12</a:t>
            </a:fld>
            <a:endParaRPr lang="fr-FR" dirty="0">
              <a:solidFill>
                <a:srgbClr val="000000"/>
              </a:solidFill>
              <a:latin typeface="Arial"/>
            </a:endParaRPr>
          </a:p>
        </p:txBody>
      </p:sp>
      <p:sp>
        <p:nvSpPr>
          <p:cNvPr id="9" name="Espace réservé du contenu 2">
            <a:extLst>
              <a:ext uri="{FF2B5EF4-FFF2-40B4-BE49-F238E27FC236}">
                <a16:creationId xmlns:a16="http://schemas.microsoft.com/office/drawing/2014/main" id="{194506D1-B4D7-4CEF-B461-0995C37A4D04}"/>
              </a:ext>
            </a:extLst>
          </p:cNvPr>
          <p:cNvSpPr txBox="1">
            <a:spLocks/>
          </p:cNvSpPr>
          <p:nvPr/>
        </p:nvSpPr>
        <p:spPr>
          <a:xfrm>
            <a:off x="838200" y="2359079"/>
            <a:ext cx="10203546" cy="1703279"/>
          </a:xfrm>
          <a:prstGeom prst="rect">
            <a:avLst/>
          </a:prstGeom>
        </p:spPr>
        <p:txBody>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fontAlgn="base"/>
            <a:r>
              <a:rPr lang="fr-FR" sz="2200" b="1" u="sng" dirty="0">
                <a:latin typeface="Arial" panose="020B0604020202020204" pitchFamily="34" charset="0"/>
                <a:cs typeface="Arial" panose="020B0604020202020204" pitchFamily="34" charset="0"/>
              </a:rPr>
              <a:t>Pour le support textuel (Cf. 4.4.1 pour analyse des questions)</a:t>
            </a:r>
          </a:p>
          <a:p>
            <a:pPr algn="l" fontAlgn="base"/>
            <a:r>
              <a:rPr lang="fr-FR" sz="2200" dirty="0">
                <a:latin typeface="Arial" panose="020B0604020202020204" pitchFamily="34" charset="0"/>
                <a:cs typeface="Arial" panose="020B0604020202020204" pitchFamily="34" charset="0"/>
              </a:rPr>
              <a:t>9 questions , 2 domaines de compétences évalués : </a:t>
            </a:r>
          </a:p>
          <a:p>
            <a:pPr algn="l" fontAlgn="base"/>
            <a:endParaRPr lang="fr-FR" sz="700" dirty="0">
              <a:latin typeface="Arial" panose="020B0604020202020204" pitchFamily="34" charset="0"/>
              <a:cs typeface="Arial" panose="020B0604020202020204" pitchFamily="34" charset="0"/>
            </a:endParaRPr>
          </a:p>
          <a:p>
            <a:pPr marL="537750" lvl="1" indent="-285750" fontAlgn="base">
              <a:spcBef>
                <a:spcPts val="0"/>
              </a:spcBef>
              <a:spcAft>
                <a:spcPts val="0"/>
              </a:spcAft>
              <a:buFont typeface="Wingdings" panose="05000000000000000000" pitchFamily="2" charset="2"/>
              <a:buChar char="§"/>
            </a:pPr>
            <a:r>
              <a:rPr lang="fr-FR" sz="2200" b="1" dirty="0">
                <a:solidFill>
                  <a:srgbClr val="002060"/>
                </a:solidFill>
                <a:latin typeface="Arial" panose="020B0604020202020204" pitchFamily="34" charset="0"/>
                <a:cs typeface="Arial" panose="020B0604020202020204" pitchFamily="34" charset="0"/>
              </a:rPr>
              <a:t>prélèvement d’information explicite </a:t>
            </a:r>
            <a:r>
              <a:rPr lang="fr-FR" sz="2200" dirty="0">
                <a:latin typeface="Arial" panose="020B0604020202020204" pitchFamily="34" charset="0"/>
                <a:cs typeface="Arial" panose="020B0604020202020204" pitchFamily="34" charset="0"/>
              </a:rPr>
              <a:t>(5 items) ; </a:t>
            </a:r>
          </a:p>
          <a:p>
            <a:pPr marL="537750" lvl="1" indent="-285750" fontAlgn="base">
              <a:spcBef>
                <a:spcPts val="0"/>
              </a:spcBef>
              <a:spcAft>
                <a:spcPts val="0"/>
              </a:spcAft>
              <a:buFont typeface="Wingdings" panose="05000000000000000000" pitchFamily="2" charset="2"/>
              <a:buChar char="§"/>
            </a:pPr>
            <a:r>
              <a:rPr lang="fr-FR" sz="2200" b="1" dirty="0">
                <a:solidFill>
                  <a:srgbClr val="002060"/>
                </a:solidFill>
                <a:latin typeface="Arial" panose="020B0604020202020204" pitchFamily="34" charset="0"/>
                <a:cs typeface="Arial" panose="020B0604020202020204" pitchFamily="34" charset="0"/>
              </a:rPr>
              <a:t>compréhension du sens global et l’identification de la visée </a:t>
            </a:r>
            <a:r>
              <a:rPr lang="fr-FR" sz="2200" dirty="0">
                <a:latin typeface="Arial" panose="020B0604020202020204" pitchFamily="34" charset="0"/>
                <a:cs typeface="Arial" panose="020B0604020202020204" pitchFamily="34" charset="0"/>
              </a:rPr>
              <a:t>(4 items).</a:t>
            </a:r>
            <a:endParaRPr lang="fr-FR" sz="2200" i="1" dirty="0">
              <a:latin typeface="Arial" panose="020B0604020202020204" pitchFamily="34" charset="0"/>
              <a:cs typeface="Arial" panose="020B0604020202020204" pitchFamily="34" charset="0"/>
            </a:endParaRPr>
          </a:p>
        </p:txBody>
      </p:sp>
      <p:sp>
        <p:nvSpPr>
          <p:cNvPr id="10" name="ZoneTexte 9">
            <a:extLst>
              <a:ext uri="{FF2B5EF4-FFF2-40B4-BE49-F238E27FC236}">
                <a16:creationId xmlns:a16="http://schemas.microsoft.com/office/drawing/2014/main" id="{A3B1E4C7-BB11-40FF-BAFB-0EF827D29F2D}"/>
              </a:ext>
            </a:extLst>
          </p:cNvPr>
          <p:cNvSpPr txBox="1"/>
          <p:nvPr/>
        </p:nvSpPr>
        <p:spPr>
          <a:xfrm>
            <a:off x="563692" y="4259262"/>
            <a:ext cx="11064616" cy="2462213"/>
          </a:xfrm>
          <a:prstGeom prst="rect">
            <a:avLst/>
          </a:prstGeom>
          <a:noFill/>
        </p:spPr>
        <p:txBody>
          <a:bodyPr wrap="square">
            <a:spAutoFit/>
          </a:bodyPr>
          <a:lstStyle/>
          <a:p>
            <a:pPr lvl="1" indent="0" fontAlgn="base">
              <a:buNone/>
            </a:pPr>
            <a:r>
              <a:rPr lang="fr-FR" sz="2200" b="1" u="sng" dirty="0">
                <a:latin typeface="Arial" panose="020B0604020202020204" pitchFamily="34" charset="0"/>
                <a:cs typeface="Arial" panose="020B0604020202020204" pitchFamily="34" charset="0"/>
              </a:rPr>
              <a:t>Pour le support documentaire (Cf. 4.4.2 pour analyse des  questions)</a:t>
            </a:r>
          </a:p>
          <a:p>
            <a:pPr lvl="1" fontAlgn="base"/>
            <a:r>
              <a:rPr lang="fr-FR" sz="2200" b="1" dirty="0">
                <a:latin typeface="Arial" panose="020B0604020202020204" pitchFamily="34" charset="0"/>
                <a:cs typeface="Arial" panose="020B0604020202020204" pitchFamily="34" charset="0"/>
              </a:rPr>
              <a:t>9 questions, </a:t>
            </a:r>
            <a:r>
              <a:rPr lang="fr-FR" sz="2200" dirty="0">
                <a:latin typeface="Arial" panose="020B0604020202020204" pitchFamily="34" charset="0"/>
                <a:cs typeface="Arial" panose="020B0604020202020204" pitchFamily="34" charset="0"/>
              </a:rPr>
              <a:t>3 domaines de compétences évaluées :</a:t>
            </a:r>
          </a:p>
          <a:p>
            <a:pPr lvl="1" fontAlgn="base"/>
            <a:r>
              <a:rPr lang="fr-FR" sz="2200" dirty="0">
                <a:latin typeface="Arial" panose="020B0604020202020204" pitchFamily="34" charset="0"/>
                <a:cs typeface="Arial" panose="020B0604020202020204" pitchFamily="34" charset="0"/>
              </a:rPr>
              <a:t> </a:t>
            </a:r>
            <a:endParaRPr lang="fr-FR" sz="900" dirty="0">
              <a:latin typeface="Arial" panose="020B0604020202020204" pitchFamily="34" charset="0"/>
              <a:cs typeface="Arial" panose="020B0604020202020204" pitchFamily="34" charset="0"/>
            </a:endParaRPr>
          </a:p>
          <a:p>
            <a:pPr marL="742950" lvl="1" indent="-285750" fontAlgn="base">
              <a:buFont typeface="Wingdings" panose="05000000000000000000" pitchFamily="2" charset="2"/>
              <a:buChar char="§"/>
            </a:pPr>
            <a:r>
              <a:rPr lang="fr-FR" sz="2200" dirty="0">
                <a:latin typeface="Arial" panose="020B0604020202020204" pitchFamily="34" charset="0"/>
                <a:cs typeface="Arial" panose="020B0604020202020204" pitchFamily="34" charset="0"/>
              </a:rPr>
              <a:t> </a:t>
            </a:r>
            <a:r>
              <a:rPr lang="fr-FR" sz="2200" b="1" dirty="0">
                <a:solidFill>
                  <a:srgbClr val="002060"/>
                </a:solidFill>
                <a:latin typeface="Arial" panose="020B0604020202020204" pitchFamily="34" charset="0"/>
                <a:cs typeface="Arial" panose="020B0604020202020204" pitchFamily="34" charset="0"/>
              </a:rPr>
              <a:t>prélèvement d’information explicite </a:t>
            </a:r>
            <a:r>
              <a:rPr lang="fr-FR" sz="2200" dirty="0">
                <a:latin typeface="Arial" panose="020B0604020202020204" pitchFamily="34" charset="0"/>
                <a:cs typeface="Arial" panose="020B0604020202020204" pitchFamily="34" charset="0"/>
              </a:rPr>
              <a:t>(5 items)</a:t>
            </a:r>
            <a:r>
              <a:rPr lang="fr-FR" sz="2200" b="1" dirty="0">
                <a:solidFill>
                  <a:srgbClr val="002060"/>
                </a:solidFill>
                <a:latin typeface="Arial" panose="020B0604020202020204" pitchFamily="34" charset="0"/>
                <a:cs typeface="Arial" panose="020B0604020202020204" pitchFamily="34" charset="0"/>
              </a:rPr>
              <a:t> </a:t>
            </a:r>
            <a:r>
              <a:rPr lang="fr-FR" sz="2200" dirty="0">
                <a:latin typeface="Arial" panose="020B0604020202020204" pitchFamily="34" charset="0"/>
                <a:cs typeface="Arial" panose="020B0604020202020204" pitchFamily="34" charset="0"/>
              </a:rPr>
              <a:t>; </a:t>
            </a:r>
          </a:p>
          <a:p>
            <a:pPr marL="742950" lvl="1" indent="-285750" fontAlgn="base">
              <a:buFont typeface="Wingdings" panose="05000000000000000000" pitchFamily="2" charset="2"/>
              <a:buChar char="§"/>
            </a:pPr>
            <a:r>
              <a:rPr lang="fr-FR" sz="2200" b="1" dirty="0">
                <a:solidFill>
                  <a:srgbClr val="002060"/>
                </a:solidFill>
                <a:latin typeface="Arial" panose="020B0604020202020204" pitchFamily="34" charset="0"/>
                <a:cs typeface="Arial" panose="020B0604020202020204" pitchFamily="34" charset="0"/>
              </a:rPr>
              <a:t>compréhension du sens global </a:t>
            </a:r>
            <a:r>
              <a:rPr lang="fr-FR" sz="2200" dirty="0">
                <a:latin typeface="Arial" panose="020B0604020202020204" pitchFamily="34" charset="0"/>
                <a:cs typeface="Arial" panose="020B0604020202020204" pitchFamily="34" charset="0"/>
              </a:rPr>
              <a:t>(2 items)</a:t>
            </a:r>
            <a:r>
              <a:rPr lang="fr-FR" sz="2200" b="1" dirty="0">
                <a:solidFill>
                  <a:srgbClr val="002060"/>
                </a:solidFill>
                <a:latin typeface="Arial" panose="020B0604020202020204" pitchFamily="34" charset="0"/>
                <a:cs typeface="Arial" panose="020B0604020202020204" pitchFamily="34" charset="0"/>
              </a:rPr>
              <a:t> </a:t>
            </a:r>
            <a:r>
              <a:rPr lang="fr-FR" sz="2200" dirty="0">
                <a:latin typeface="Arial" panose="020B0604020202020204" pitchFamily="34" charset="0"/>
                <a:cs typeface="Arial" panose="020B0604020202020204" pitchFamily="34" charset="0"/>
              </a:rPr>
              <a:t>; </a:t>
            </a:r>
          </a:p>
          <a:p>
            <a:pPr marL="742950" lvl="1" indent="-285750" fontAlgn="base">
              <a:buFont typeface="Wingdings" panose="05000000000000000000" pitchFamily="2" charset="2"/>
              <a:buChar char="§"/>
            </a:pPr>
            <a:r>
              <a:rPr lang="fr-FR" sz="2200" b="1" dirty="0">
                <a:solidFill>
                  <a:srgbClr val="002060"/>
                </a:solidFill>
                <a:latin typeface="Arial" panose="020B0604020202020204" pitchFamily="34" charset="0"/>
                <a:cs typeface="Arial" panose="020B0604020202020204" pitchFamily="34" charset="0"/>
              </a:rPr>
              <a:t>inférence par la mise en relation d’éléments graphiques et textuels </a:t>
            </a:r>
            <a:r>
              <a:rPr lang="fr-FR" sz="2200" dirty="0">
                <a:latin typeface="Arial" panose="020B0604020202020204" pitchFamily="34" charset="0"/>
                <a:cs typeface="Arial" panose="020B0604020202020204" pitchFamily="34" charset="0"/>
              </a:rPr>
              <a:t>(2 items)</a:t>
            </a:r>
            <a:r>
              <a:rPr lang="fr-FR" sz="2200" b="1" dirty="0">
                <a:solidFill>
                  <a:srgbClr val="002060"/>
                </a:solidFill>
                <a:latin typeface="Arial" panose="020B0604020202020204" pitchFamily="34" charset="0"/>
                <a:cs typeface="Arial" panose="020B0604020202020204" pitchFamily="34" charset="0"/>
              </a:rPr>
              <a:t> </a:t>
            </a:r>
            <a:r>
              <a:rPr lang="fr-FR" sz="2200" dirty="0">
                <a:solidFill>
                  <a:srgbClr val="002060"/>
                </a:solidFill>
                <a:latin typeface="Arial" panose="020B0604020202020204" pitchFamily="34" charset="0"/>
                <a:cs typeface="Arial" panose="020B0604020202020204" pitchFamily="34" charset="0"/>
              </a:rPr>
              <a:t>. </a:t>
            </a:r>
          </a:p>
        </p:txBody>
      </p:sp>
      <p:sp>
        <p:nvSpPr>
          <p:cNvPr id="15" name="ZoneTexte 14">
            <a:extLst>
              <a:ext uri="{FF2B5EF4-FFF2-40B4-BE49-F238E27FC236}">
                <a16:creationId xmlns:a16="http://schemas.microsoft.com/office/drawing/2014/main" id="{BF88E6A3-F7EC-4381-978B-EFE21A2F442F}"/>
              </a:ext>
            </a:extLst>
          </p:cNvPr>
          <p:cNvSpPr txBox="1"/>
          <p:nvPr/>
        </p:nvSpPr>
        <p:spPr>
          <a:xfrm>
            <a:off x="1944826" y="12410"/>
            <a:ext cx="10125864" cy="2000548"/>
          </a:xfrm>
          <a:prstGeom prst="rect">
            <a:avLst/>
          </a:prstGeom>
          <a:noFill/>
        </p:spPr>
        <p:txBody>
          <a:bodyPr wrap="square">
            <a:spAutoFit/>
          </a:bodyPr>
          <a:lstStyle/>
          <a:p>
            <a:pPr algn="ctr" defTabSz="1219170"/>
            <a:r>
              <a:rPr lang="fr-FR" sz="2800" b="1" dirty="0">
                <a:solidFill>
                  <a:srgbClr val="000000"/>
                </a:solidFill>
                <a:latin typeface="Arial"/>
              </a:rPr>
              <a:t>Positionnement en </a:t>
            </a:r>
            <a:r>
              <a:rPr lang="fr-FR" sz="2800" b="1" dirty="0">
                <a:solidFill>
                  <a:schemeClr val="accent5">
                    <a:lumMod val="75000"/>
                  </a:schemeClr>
                </a:solidFill>
                <a:effectLst>
                  <a:outerShdw blurRad="38100" dist="38100" dir="2700000" algn="tl">
                    <a:srgbClr val="000000">
                      <a:alpha val="43137"/>
                    </a:srgbClr>
                  </a:outerShdw>
                </a:effectLst>
                <a:latin typeface="Arial"/>
              </a:rPr>
              <a:t>compréhension de l’écrit</a:t>
            </a:r>
          </a:p>
          <a:p>
            <a:pPr algn="ctr" defTabSz="1219170"/>
            <a:r>
              <a:rPr lang="fr-FR" sz="2400" dirty="0">
                <a:solidFill>
                  <a:srgbClr val="000000"/>
                </a:solidFill>
                <a:latin typeface="Arial"/>
              </a:rPr>
              <a:t>Présentation des</a:t>
            </a:r>
            <a:r>
              <a:rPr lang="fr-FR" sz="2400" b="1" dirty="0">
                <a:solidFill>
                  <a:schemeClr val="accent5">
                    <a:lumMod val="75000"/>
                  </a:schemeClr>
                </a:solidFill>
                <a:latin typeface="Arial"/>
              </a:rPr>
              <a:t> 3 </a:t>
            </a:r>
            <a:r>
              <a:rPr lang="fr-FR" sz="2400" dirty="0">
                <a:solidFill>
                  <a:srgbClr val="000000"/>
                </a:solidFill>
                <a:latin typeface="Arial"/>
              </a:rPr>
              <a:t>compétences évaluées</a:t>
            </a:r>
          </a:p>
          <a:p>
            <a:pPr algn="r" defTabSz="1219170"/>
            <a:r>
              <a:rPr lang="fr-FR" sz="2400" b="1" dirty="0">
                <a:solidFill>
                  <a:schemeClr val="accent5">
                    <a:lumMod val="75000"/>
                  </a:schemeClr>
                </a:solidFill>
                <a:latin typeface="Arial"/>
              </a:rPr>
              <a:t>Prélèvement d’informations explicites</a:t>
            </a:r>
          </a:p>
          <a:p>
            <a:pPr algn="r" defTabSz="1219170"/>
            <a:r>
              <a:rPr lang="fr-FR" sz="2400" b="1" dirty="0">
                <a:solidFill>
                  <a:schemeClr val="accent5">
                    <a:lumMod val="75000"/>
                  </a:schemeClr>
                </a:solidFill>
                <a:latin typeface="Arial"/>
              </a:rPr>
              <a:t>Réalisation d’inférences locales</a:t>
            </a:r>
          </a:p>
          <a:p>
            <a:pPr algn="r" defTabSz="1219170"/>
            <a:r>
              <a:rPr lang="fr-FR" sz="2400" b="1" dirty="0">
                <a:solidFill>
                  <a:schemeClr val="accent5">
                    <a:lumMod val="75000"/>
                  </a:schemeClr>
                </a:solidFill>
                <a:latin typeface="Arial"/>
              </a:rPr>
              <a:t>Compréhension globale</a:t>
            </a:r>
          </a:p>
        </p:txBody>
      </p:sp>
    </p:spTree>
    <p:extLst>
      <p:ext uri="{BB962C8B-B14F-4D97-AF65-F5344CB8AC3E}">
        <p14:creationId xmlns:p14="http://schemas.microsoft.com/office/powerpoint/2010/main" val="268872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5BCBBD-5B8D-4F3C-8515-0B1F44D729F5}"/>
              </a:ext>
            </a:extLst>
          </p:cNvPr>
          <p:cNvSpPr>
            <a:spLocks noGrp="1"/>
          </p:cNvSpPr>
          <p:nvPr>
            <p:ph type="title"/>
          </p:nvPr>
        </p:nvSpPr>
        <p:spPr/>
        <p:txBody>
          <a:bodyPr/>
          <a:lstStyle/>
          <a:p>
            <a:endParaRPr lang="fr-FR"/>
          </a:p>
        </p:txBody>
      </p:sp>
      <p:sp>
        <p:nvSpPr>
          <p:cNvPr id="3" name="Espace réservé de la date 2">
            <a:extLst>
              <a:ext uri="{FF2B5EF4-FFF2-40B4-BE49-F238E27FC236}">
                <a16:creationId xmlns:a16="http://schemas.microsoft.com/office/drawing/2014/main" id="{2AA4ACEA-5672-4FE6-8100-73A973656CCE}"/>
              </a:ext>
            </a:extLst>
          </p:cNvPr>
          <p:cNvSpPr>
            <a:spLocks noGrp="1"/>
          </p:cNvSpPr>
          <p:nvPr>
            <p:ph type="dt" sz="half" idx="10"/>
          </p:nvPr>
        </p:nvSpPr>
        <p:spPr/>
        <p:txBody>
          <a:bodyPr/>
          <a:lstStyle/>
          <a:p>
            <a:pPr algn="r" defTabSz="1219170"/>
            <a:fld id="{1FEA8B34-72F0-47C0-9780-F49A626F7D99}" type="datetime1">
              <a:rPr lang="fr-FR" cap="all">
                <a:solidFill>
                  <a:srgbClr val="000000"/>
                </a:solidFill>
                <a:latin typeface="Arial"/>
              </a:rPr>
              <a:pPr algn="r" defTabSz="1219170"/>
              <a:t>11/10/2022</a:t>
            </a:fld>
            <a:endParaRPr lang="fr-FR" cap="all" dirty="0">
              <a:solidFill>
                <a:srgbClr val="000000"/>
              </a:solidFill>
              <a:latin typeface="Arial"/>
            </a:endParaRPr>
          </a:p>
        </p:txBody>
      </p:sp>
      <p:sp>
        <p:nvSpPr>
          <p:cNvPr id="4" name="Espace réservé du pied de page 3">
            <a:extLst>
              <a:ext uri="{FF2B5EF4-FFF2-40B4-BE49-F238E27FC236}">
                <a16:creationId xmlns:a16="http://schemas.microsoft.com/office/drawing/2014/main" id="{4A986C46-8CC6-4880-9FC3-F6BAB0AE87B5}"/>
              </a:ext>
            </a:extLst>
          </p:cNvPr>
          <p:cNvSpPr>
            <a:spLocks noGrp="1"/>
          </p:cNvSpPr>
          <p:nvPr>
            <p:ph type="ftr" sz="quarter" idx="11"/>
          </p:nvPr>
        </p:nvSpPr>
        <p:spPr/>
        <p:txBody>
          <a:bodyPr/>
          <a:lstStyle/>
          <a:p>
            <a:pPr defTabSz="1219170"/>
            <a:r>
              <a:rPr lang="fr-FR">
                <a:solidFill>
                  <a:srgbClr val="000000"/>
                </a:solidFill>
                <a:latin typeface="Arial"/>
              </a:rPr>
              <a:t>IEN Lettres-histoire-Géographie</a:t>
            </a:r>
            <a:endParaRPr lang="fr-FR" dirty="0">
              <a:solidFill>
                <a:srgbClr val="000000"/>
              </a:solidFill>
              <a:latin typeface="Arial"/>
            </a:endParaRPr>
          </a:p>
        </p:txBody>
      </p:sp>
      <p:sp>
        <p:nvSpPr>
          <p:cNvPr id="5" name="Espace réservé du numéro de diapositive 4">
            <a:extLst>
              <a:ext uri="{FF2B5EF4-FFF2-40B4-BE49-F238E27FC236}">
                <a16:creationId xmlns:a16="http://schemas.microsoft.com/office/drawing/2014/main" id="{171195AB-3D04-4AF3-8382-4259B31A10CE}"/>
              </a:ext>
            </a:extLst>
          </p:cNvPr>
          <p:cNvSpPr>
            <a:spLocks noGrp="1"/>
          </p:cNvSpPr>
          <p:nvPr>
            <p:ph type="sldNum" sz="quarter" idx="12"/>
          </p:nvPr>
        </p:nvSpPr>
        <p:spPr/>
        <p:txBody>
          <a:bodyPr/>
          <a:lstStyle/>
          <a:p>
            <a:pPr defTabSz="1219170"/>
            <a:fld id="{733122C9-A0B9-462F-8757-0847AD287B63}" type="slidenum">
              <a:rPr lang="fr-FR">
                <a:solidFill>
                  <a:srgbClr val="000000"/>
                </a:solidFill>
                <a:latin typeface="Arial"/>
              </a:rPr>
              <a:pPr defTabSz="1219170"/>
              <a:t>13</a:t>
            </a:fld>
            <a:endParaRPr lang="fr-FR" dirty="0">
              <a:solidFill>
                <a:srgbClr val="000000"/>
              </a:solidFill>
              <a:latin typeface="Arial"/>
            </a:endParaRPr>
          </a:p>
        </p:txBody>
      </p:sp>
      <p:sp>
        <p:nvSpPr>
          <p:cNvPr id="9" name="Espace réservé du contenu 2">
            <a:extLst>
              <a:ext uri="{FF2B5EF4-FFF2-40B4-BE49-F238E27FC236}">
                <a16:creationId xmlns:a16="http://schemas.microsoft.com/office/drawing/2014/main" id="{194506D1-B4D7-4CEF-B461-0995C37A4D04}"/>
              </a:ext>
            </a:extLst>
          </p:cNvPr>
          <p:cNvSpPr txBox="1">
            <a:spLocks/>
          </p:cNvSpPr>
          <p:nvPr/>
        </p:nvSpPr>
        <p:spPr>
          <a:xfrm>
            <a:off x="1996030" y="1254974"/>
            <a:ext cx="9853070" cy="983425"/>
          </a:xfrm>
          <a:prstGeom prst="rect">
            <a:avLst/>
          </a:prstGeom>
        </p:spPr>
        <p:txBody>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fontAlgn="base"/>
            <a:endParaRPr lang="fr-FR" sz="1600" i="1" dirty="0">
              <a:solidFill>
                <a:srgbClr val="000000"/>
              </a:solidFill>
              <a:latin typeface="Arial"/>
            </a:endParaRPr>
          </a:p>
        </p:txBody>
      </p:sp>
      <p:sp>
        <p:nvSpPr>
          <p:cNvPr id="13" name="ZoneTexte 12">
            <a:extLst>
              <a:ext uri="{FF2B5EF4-FFF2-40B4-BE49-F238E27FC236}">
                <a16:creationId xmlns:a16="http://schemas.microsoft.com/office/drawing/2014/main" id="{3F45C95F-114B-4AD9-B9D9-30605518F02C}"/>
              </a:ext>
            </a:extLst>
          </p:cNvPr>
          <p:cNvSpPr txBox="1"/>
          <p:nvPr/>
        </p:nvSpPr>
        <p:spPr>
          <a:xfrm>
            <a:off x="2532857" y="68551"/>
            <a:ext cx="7944639" cy="523220"/>
          </a:xfrm>
          <a:prstGeom prst="rect">
            <a:avLst/>
          </a:prstGeom>
          <a:noFill/>
        </p:spPr>
        <p:txBody>
          <a:bodyPr wrap="square">
            <a:spAutoFit/>
          </a:bodyPr>
          <a:lstStyle/>
          <a:p>
            <a:pPr algn="ctr" defTabSz="1219170"/>
            <a:r>
              <a:rPr lang="fr-FR" sz="2800" b="1" dirty="0">
                <a:solidFill>
                  <a:srgbClr val="000000"/>
                </a:solidFill>
                <a:latin typeface="Arial"/>
              </a:rPr>
              <a:t>Exemple d’analyse d’item du test spécifique</a:t>
            </a:r>
            <a:endParaRPr lang="fr-FR" sz="2000" b="1" dirty="0">
              <a:solidFill>
                <a:srgbClr val="000000"/>
              </a:solidFill>
              <a:latin typeface="Arial"/>
            </a:endParaRPr>
          </a:p>
        </p:txBody>
      </p:sp>
      <p:sp>
        <p:nvSpPr>
          <p:cNvPr id="11" name="ZoneTexte 10">
            <a:extLst>
              <a:ext uri="{FF2B5EF4-FFF2-40B4-BE49-F238E27FC236}">
                <a16:creationId xmlns:a16="http://schemas.microsoft.com/office/drawing/2014/main" id="{A26F56DC-E73F-4795-9528-BD5724F826F2}"/>
              </a:ext>
            </a:extLst>
          </p:cNvPr>
          <p:cNvSpPr txBox="1"/>
          <p:nvPr/>
        </p:nvSpPr>
        <p:spPr>
          <a:xfrm>
            <a:off x="7119590" y="6101001"/>
            <a:ext cx="4264819" cy="276999"/>
          </a:xfrm>
          <a:prstGeom prst="rect">
            <a:avLst/>
          </a:prstGeom>
          <a:noFill/>
        </p:spPr>
        <p:txBody>
          <a:bodyPr wrap="square">
            <a:spAutoFit/>
          </a:bodyPr>
          <a:lstStyle/>
          <a:p>
            <a:r>
              <a:rPr lang="fr-FR" sz="1200" dirty="0"/>
              <a:t>https://eduscol.education.fr/document/11441/download</a:t>
            </a:r>
          </a:p>
        </p:txBody>
      </p:sp>
      <p:pic>
        <p:nvPicPr>
          <p:cNvPr id="8" name="Image 7"/>
          <p:cNvPicPr>
            <a:picLocks noChangeAspect="1"/>
          </p:cNvPicPr>
          <p:nvPr/>
        </p:nvPicPr>
        <p:blipFill rotWithShape="1">
          <a:blip r:embed="rId3"/>
          <a:srcRect l="37263" t="34635" r="37994" b="24219"/>
          <a:stretch/>
        </p:blipFill>
        <p:spPr>
          <a:xfrm>
            <a:off x="240000" y="591771"/>
            <a:ext cx="5892784" cy="5509230"/>
          </a:xfrm>
          <a:prstGeom prst="rect">
            <a:avLst/>
          </a:prstGeom>
        </p:spPr>
      </p:pic>
      <p:pic>
        <p:nvPicPr>
          <p:cNvPr id="10" name="Image 9"/>
          <p:cNvPicPr>
            <a:picLocks noChangeAspect="1"/>
          </p:cNvPicPr>
          <p:nvPr/>
        </p:nvPicPr>
        <p:blipFill rotWithShape="1">
          <a:blip r:embed="rId4"/>
          <a:srcRect l="36676" t="32292" r="37848" b="45833"/>
          <a:stretch/>
        </p:blipFill>
        <p:spPr>
          <a:xfrm>
            <a:off x="6224693" y="631156"/>
            <a:ext cx="5624407" cy="5126370"/>
          </a:xfrm>
          <a:prstGeom prst="rect">
            <a:avLst/>
          </a:prstGeom>
        </p:spPr>
      </p:pic>
    </p:spTree>
    <p:extLst>
      <p:ext uri="{BB962C8B-B14F-4D97-AF65-F5344CB8AC3E}">
        <p14:creationId xmlns:p14="http://schemas.microsoft.com/office/powerpoint/2010/main" val="2097514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5BCBBD-5B8D-4F3C-8515-0B1F44D729F5}"/>
              </a:ext>
            </a:extLst>
          </p:cNvPr>
          <p:cNvSpPr>
            <a:spLocks noGrp="1"/>
          </p:cNvSpPr>
          <p:nvPr>
            <p:ph type="title"/>
          </p:nvPr>
        </p:nvSpPr>
        <p:spPr/>
        <p:txBody>
          <a:bodyPr/>
          <a:lstStyle/>
          <a:p>
            <a:endParaRPr lang="fr-FR"/>
          </a:p>
        </p:txBody>
      </p:sp>
      <p:sp>
        <p:nvSpPr>
          <p:cNvPr id="3" name="Espace réservé de la date 2">
            <a:extLst>
              <a:ext uri="{FF2B5EF4-FFF2-40B4-BE49-F238E27FC236}">
                <a16:creationId xmlns:a16="http://schemas.microsoft.com/office/drawing/2014/main" id="{2AA4ACEA-5672-4FE6-8100-73A973656CCE}"/>
              </a:ext>
            </a:extLst>
          </p:cNvPr>
          <p:cNvSpPr>
            <a:spLocks noGrp="1"/>
          </p:cNvSpPr>
          <p:nvPr>
            <p:ph type="dt" sz="half" idx="10"/>
          </p:nvPr>
        </p:nvSpPr>
        <p:spPr/>
        <p:txBody>
          <a:bodyPr/>
          <a:lstStyle/>
          <a:p>
            <a:pPr algn="r" defTabSz="1219170"/>
            <a:fld id="{1FEA8B34-72F0-47C0-9780-F49A626F7D99}" type="datetime1">
              <a:rPr lang="fr-FR" cap="all">
                <a:solidFill>
                  <a:srgbClr val="000000"/>
                </a:solidFill>
                <a:latin typeface="Arial"/>
              </a:rPr>
              <a:pPr algn="r" defTabSz="1219170"/>
              <a:t>11/10/2022</a:t>
            </a:fld>
            <a:endParaRPr lang="fr-FR" cap="all" dirty="0">
              <a:solidFill>
                <a:srgbClr val="000000"/>
              </a:solidFill>
              <a:latin typeface="Arial"/>
            </a:endParaRPr>
          </a:p>
        </p:txBody>
      </p:sp>
      <p:sp>
        <p:nvSpPr>
          <p:cNvPr id="4" name="Espace réservé du pied de page 3">
            <a:extLst>
              <a:ext uri="{FF2B5EF4-FFF2-40B4-BE49-F238E27FC236}">
                <a16:creationId xmlns:a16="http://schemas.microsoft.com/office/drawing/2014/main" id="{4A986C46-8CC6-4880-9FC3-F6BAB0AE87B5}"/>
              </a:ext>
            </a:extLst>
          </p:cNvPr>
          <p:cNvSpPr>
            <a:spLocks noGrp="1"/>
          </p:cNvSpPr>
          <p:nvPr>
            <p:ph type="ftr" sz="quarter" idx="11"/>
          </p:nvPr>
        </p:nvSpPr>
        <p:spPr/>
        <p:txBody>
          <a:bodyPr/>
          <a:lstStyle/>
          <a:p>
            <a:pPr defTabSz="1219170"/>
            <a:r>
              <a:rPr lang="fr-FR">
                <a:solidFill>
                  <a:srgbClr val="000000"/>
                </a:solidFill>
                <a:latin typeface="Arial"/>
              </a:rPr>
              <a:t>IEN Lettres-histoire-Géographie</a:t>
            </a:r>
            <a:endParaRPr lang="fr-FR" dirty="0">
              <a:solidFill>
                <a:srgbClr val="000000"/>
              </a:solidFill>
              <a:latin typeface="Arial"/>
            </a:endParaRPr>
          </a:p>
        </p:txBody>
      </p:sp>
      <p:sp>
        <p:nvSpPr>
          <p:cNvPr id="5" name="Espace réservé du numéro de diapositive 4">
            <a:extLst>
              <a:ext uri="{FF2B5EF4-FFF2-40B4-BE49-F238E27FC236}">
                <a16:creationId xmlns:a16="http://schemas.microsoft.com/office/drawing/2014/main" id="{171195AB-3D04-4AF3-8382-4259B31A10CE}"/>
              </a:ext>
            </a:extLst>
          </p:cNvPr>
          <p:cNvSpPr>
            <a:spLocks noGrp="1"/>
          </p:cNvSpPr>
          <p:nvPr>
            <p:ph type="sldNum" sz="quarter" idx="12"/>
          </p:nvPr>
        </p:nvSpPr>
        <p:spPr/>
        <p:txBody>
          <a:bodyPr/>
          <a:lstStyle/>
          <a:p>
            <a:pPr defTabSz="1219170"/>
            <a:fld id="{733122C9-A0B9-462F-8757-0847AD287B63}" type="slidenum">
              <a:rPr lang="fr-FR">
                <a:solidFill>
                  <a:srgbClr val="000000"/>
                </a:solidFill>
                <a:latin typeface="Arial"/>
              </a:rPr>
              <a:pPr defTabSz="1219170"/>
              <a:t>14</a:t>
            </a:fld>
            <a:endParaRPr lang="fr-FR" dirty="0">
              <a:solidFill>
                <a:srgbClr val="000000"/>
              </a:solidFill>
              <a:latin typeface="Arial"/>
            </a:endParaRPr>
          </a:p>
        </p:txBody>
      </p:sp>
      <p:sp>
        <p:nvSpPr>
          <p:cNvPr id="9" name="Espace réservé du contenu 2">
            <a:extLst>
              <a:ext uri="{FF2B5EF4-FFF2-40B4-BE49-F238E27FC236}">
                <a16:creationId xmlns:a16="http://schemas.microsoft.com/office/drawing/2014/main" id="{194506D1-B4D7-4CEF-B461-0995C37A4D04}"/>
              </a:ext>
            </a:extLst>
          </p:cNvPr>
          <p:cNvSpPr txBox="1">
            <a:spLocks/>
          </p:cNvSpPr>
          <p:nvPr/>
        </p:nvSpPr>
        <p:spPr>
          <a:xfrm>
            <a:off x="571744" y="2347310"/>
            <a:ext cx="10203546" cy="3087211"/>
          </a:xfrm>
          <a:prstGeom prst="rect">
            <a:avLst/>
          </a:prstGeom>
        </p:spPr>
        <p:txBody>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fontAlgn="base"/>
            <a:r>
              <a:rPr lang="fr-FR" sz="2400" b="1" dirty="0">
                <a:latin typeface="Arial" panose="020B0604020202020204" pitchFamily="34" charset="0"/>
                <a:cs typeface="Arial" panose="020B0604020202020204" pitchFamily="34" charset="0"/>
              </a:rPr>
              <a:t>Caractéristiques des supports et compétences évaluées </a:t>
            </a:r>
            <a:r>
              <a:rPr lang="fr-FR" sz="2400" dirty="0">
                <a:latin typeface="Arial" panose="020B0604020202020204" pitchFamily="34" charset="0"/>
                <a:cs typeface="Arial" panose="020B0604020202020204" pitchFamily="34" charset="0"/>
              </a:rPr>
              <a:t>(Cf. 5.3 pour analyse des questions)</a:t>
            </a:r>
          </a:p>
          <a:p>
            <a:pPr algn="l" fontAlgn="base"/>
            <a:endParaRPr lang="fr-FR" sz="2400" dirty="0">
              <a:latin typeface="Arial" panose="020B0604020202020204" pitchFamily="34" charset="0"/>
              <a:cs typeface="Arial" panose="020B0604020202020204" pitchFamily="34" charset="0"/>
            </a:endParaRPr>
          </a:p>
          <a:p>
            <a:pPr algn="l" fontAlgn="base"/>
            <a:r>
              <a:rPr lang="fr-FR" sz="2400" b="1" dirty="0">
                <a:latin typeface="Arial" panose="020B0604020202020204" pitchFamily="34" charset="0"/>
                <a:cs typeface="Arial" panose="020B0604020202020204" pitchFamily="34" charset="0"/>
              </a:rPr>
              <a:t>2 Extraits d’une émission de radio ;</a:t>
            </a:r>
          </a:p>
          <a:p>
            <a:pPr algn="l" fontAlgn="base"/>
            <a:r>
              <a:rPr lang="fr-FR" sz="2400" b="1" dirty="0">
                <a:latin typeface="Arial" panose="020B0604020202020204" pitchFamily="34" charset="0"/>
                <a:cs typeface="Arial" panose="020B0604020202020204" pitchFamily="34" charset="0"/>
              </a:rPr>
              <a:t>2 minutes maximum ;</a:t>
            </a:r>
          </a:p>
          <a:p>
            <a:pPr algn="l" fontAlgn="base"/>
            <a:r>
              <a:rPr lang="fr-FR" sz="2400" b="1" dirty="0">
                <a:latin typeface="Arial" panose="020B0604020202020204" pitchFamily="34" charset="0"/>
                <a:cs typeface="Arial" panose="020B0604020202020204" pitchFamily="34" charset="0"/>
              </a:rPr>
              <a:t>Syntaxe simple et vocabulaire courant ; </a:t>
            </a:r>
          </a:p>
          <a:p>
            <a:pPr algn="l" fontAlgn="base"/>
            <a:r>
              <a:rPr lang="fr-FR" sz="2400" b="1" dirty="0">
                <a:latin typeface="Arial" panose="020B0604020202020204" pitchFamily="34" charset="0"/>
                <a:cs typeface="Arial" panose="020B0604020202020204" pitchFamily="34" charset="0"/>
              </a:rPr>
              <a:t>Diction bien articulée de vitesse moyenne.</a:t>
            </a:r>
          </a:p>
          <a:p>
            <a:pPr algn="l" fontAlgn="base"/>
            <a:endParaRPr lang="fr-FR" sz="2400" b="1" dirty="0">
              <a:latin typeface="Arial" panose="020B0604020202020204" pitchFamily="34" charset="0"/>
              <a:cs typeface="Arial" panose="020B0604020202020204" pitchFamily="34" charset="0"/>
            </a:endParaRPr>
          </a:p>
          <a:p>
            <a:pPr algn="l" fontAlgn="base"/>
            <a:r>
              <a:rPr lang="fr-FR" sz="2400" b="1" dirty="0">
                <a:latin typeface="Arial" panose="020B0604020202020204" pitchFamily="34" charset="0"/>
                <a:cs typeface="Arial" panose="020B0604020202020204" pitchFamily="34" charset="0"/>
              </a:rPr>
              <a:t>2 séries de 5 questions</a:t>
            </a:r>
          </a:p>
          <a:p>
            <a:pPr algn="l" fontAlgn="base"/>
            <a:endParaRPr lang="fr-FR" sz="1800" b="1" dirty="0"/>
          </a:p>
        </p:txBody>
      </p:sp>
      <p:sp>
        <p:nvSpPr>
          <p:cNvPr id="15" name="ZoneTexte 14">
            <a:extLst>
              <a:ext uri="{FF2B5EF4-FFF2-40B4-BE49-F238E27FC236}">
                <a16:creationId xmlns:a16="http://schemas.microsoft.com/office/drawing/2014/main" id="{BF88E6A3-F7EC-4381-978B-EFE21A2F442F}"/>
              </a:ext>
            </a:extLst>
          </p:cNvPr>
          <p:cNvSpPr txBox="1"/>
          <p:nvPr/>
        </p:nvSpPr>
        <p:spPr>
          <a:xfrm>
            <a:off x="2140610" y="240000"/>
            <a:ext cx="10051390" cy="1631216"/>
          </a:xfrm>
          <a:prstGeom prst="rect">
            <a:avLst/>
          </a:prstGeom>
          <a:noFill/>
        </p:spPr>
        <p:txBody>
          <a:bodyPr wrap="square">
            <a:spAutoFit/>
          </a:bodyPr>
          <a:lstStyle/>
          <a:p>
            <a:pPr algn="ctr" defTabSz="1219170"/>
            <a:r>
              <a:rPr lang="fr-FR" sz="2800" b="1" dirty="0">
                <a:solidFill>
                  <a:srgbClr val="000000"/>
                </a:solidFill>
                <a:latin typeface="Arial"/>
              </a:rPr>
              <a:t>Positionnement en </a:t>
            </a:r>
            <a:r>
              <a:rPr lang="fr-FR" sz="2800" b="1" dirty="0">
                <a:solidFill>
                  <a:srgbClr val="C00000"/>
                </a:solidFill>
                <a:effectLst>
                  <a:outerShdw blurRad="38100" dist="38100" dir="2700000" algn="tl">
                    <a:srgbClr val="000000">
                      <a:alpha val="43137"/>
                    </a:srgbClr>
                  </a:outerShdw>
                </a:effectLst>
                <a:latin typeface="Arial"/>
              </a:rPr>
              <a:t>compréhension de l’oral</a:t>
            </a:r>
          </a:p>
          <a:p>
            <a:pPr algn="ctr" defTabSz="1219170"/>
            <a:r>
              <a:rPr lang="fr-FR" sz="2400" dirty="0">
                <a:solidFill>
                  <a:srgbClr val="000000"/>
                </a:solidFill>
                <a:latin typeface="Arial"/>
              </a:rPr>
              <a:t>Présentation des supports et des</a:t>
            </a:r>
            <a:r>
              <a:rPr lang="fr-FR" sz="2400" b="1" dirty="0">
                <a:solidFill>
                  <a:schemeClr val="accent5">
                    <a:lumMod val="75000"/>
                  </a:schemeClr>
                </a:solidFill>
                <a:latin typeface="Arial"/>
              </a:rPr>
              <a:t> </a:t>
            </a:r>
            <a:r>
              <a:rPr lang="fr-FR" sz="2400" b="1" dirty="0">
                <a:solidFill>
                  <a:srgbClr val="C00000"/>
                </a:solidFill>
                <a:latin typeface="Arial"/>
              </a:rPr>
              <a:t>2</a:t>
            </a:r>
            <a:r>
              <a:rPr lang="fr-FR" sz="2400" b="1" dirty="0">
                <a:solidFill>
                  <a:schemeClr val="accent5">
                    <a:lumMod val="75000"/>
                  </a:schemeClr>
                </a:solidFill>
                <a:latin typeface="Arial"/>
              </a:rPr>
              <a:t> </a:t>
            </a:r>
            <a:r>
              <a:rPr lang="fr-FR" sz="2400" dirty="0">
                <a:solidFill>
                  <a:srgbClr val="000000"/>
                </a:solidFill>
                <a:latin typeface="Arial"/>
              </a:rPr>
              <a:t>compétences évaluées</a:t>
            </a:r>
          </a:p>
          <a:p>
            <a:pPr algn="r" defTabSz="1219170"/>
            <a:r>
              <a:rPr lang="fr-FR" sz="2400" b="1" dirty="0">
                <a:solidFill>
                  <a:srgbClr val="C00000"/>
                </a:solidFill>
                <a:latin typeface="Arial"/>
              </a:rPr>
              <a:t>Mémoriser une information explicite littérale</a:t>
            </a:r>
          </a:p>
          <a:p>
            <a:pPr algn="r" defTabSz="1219170"/>
            <a:r>
              <a:rPr lang="fr-FR" sz="2400" b="1" dirty="0">
                <a:solidFill>
                  <a:srgbClr val="C00000"/>
                </a:solidFill>
                <a:latin typeface="Arial"/>
              </a:rPr>
              <a:t>Comprendre le sens global et identifier la visée</a:t>
            </a:r>
          </a:p>
        </p:txBody>
      </p:sp>
    </p:spTree>
    <p:extLst>
      <p:ext uri="{BB962C8B-B14F-4D97-AF65-F5344CB8AC3E}">
        <p14:creationId xmlns:p14="http://schemas.microsoft.com/office/powerpoint/2010/main" val="663872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5BCBBD-5B8D-4F3C-8515-0B1F44D729F5}"/>
              </a:ext>
            </a:extLst>
          </p:cNvPr>
          <p:cNvSpPr>
            <a:spLocks noGrp="1"/>
          </p:cNvSpPr>
          <p:nvPr>
            <p:ph type="title"/>
          </p:nvPr>
        </p:nvSpPr>
        <p:spPr/>
        <p:txBody>
          <a:bodyPr/>
          <a:lstStyle/>
          <a:p>
            <a:endParaRPr lang="fr-FR"/>
          </a:p>
        </p:txBody>
      </p:sp>
      <p:sp>
        <p:nvSpPr>
          <p:cNvPr id="3" name="Espace réservé de la date 2">
            <a:extLst>
              <a:ext uri="{FF2B5EF4-FFF2-40B4-BE49-F238E27FC236}">
                <a16:creationId xmlns:a16="http://schemas.microsoft.com/office/drawing/2014/main" id="{2AA4ACEA-5672-4FE6-8100-73A973656CCE}"/>
              </a:ext>
            </a:extLst>
          </p:cNvPr>
          <p:cNvSpPr>
            <a:spLocks noGrp="1"/>
          </p:cNvSpPr>
          <p:nvPr>
            <p:ph type="dt" sz="half" idx="10"/>
          </p:nvPr>
        </p:nvSpPr>
        <p:spPr/>
        <p:txBody>
          <a:bodyPr/>
          <a:lstStyle/>
          <a:p>
            <a:pPr algn="r" defTabSz="1219170"/>
            <a:fld id="{1FEA8B34-72F0-47C0-9780-F49A626F7D99}" type="datetime1">
              <a:rPr lang="fr-FR" cap="all">
                <a:solidFill>
                  <a:srgbClr val="000000"/>
                </a:solidFill>
                <a:latin typeface="Arial"/>
              </a:rPr>
              <a:pPr algn="r" defTabSz="1219170"/>
              <a:t>11/10/2022</a:t>
            </a:fld>
            <a:endParaRPr lang="fr-FR" cap="all" dirty="0">
              <a:solidFill>
                <a:srgbClr val="000000"/>
              </a:solidFill>
              <a:latin typeface="Arial"/>
            </a:endParaRPr>
          </a:p>
        </p:txBody>
      </p:sp>
      <p:sp>
        <p:nvSpPr>
          <p:cNvPr id="4" name="Espace réservé du pied de page 3">
            <a:extLst>
              <a:ext uri="{FF2B5EF4-FFF2-40B4-BE49-F238E27FC236}">
                <a16:creationId xmlns:a16="http://schemas.microsoft.com/office/drawing/2014/main" id="{4A986C46-8CC6-4880-9FC3-F6BAB0AE87B5}"/>
              </a:ext>
            </a:extLst>
          </p:cNvPr>
          <p:cNvSpPr>
            <a:spLocks noGrp="1"/>
          </p:cNvSpPr>
          <p:nvPr>
            <p:ph type="ftr" sz="quarter" idx="11"/>
          </p:nvPr>
        </p:nvSpPr>
        <p:spPr/>
        <p:txBody>
          <a:bodyPr/>
          <a:lstStyle/>
          <a:p>
            <a:pPr defTabSz="1219170"/>
            <a:r>
              <a:rPr lang="fr-FR">
                <a:solidFill>
                  <a:srgbClr val="000000"/>
                </a:solidFill>
                <a:latin typeface="Arial"/>
              </a:rPr>
              <a:t>IEN Lettres-histoire-Géographie</a:t>
            </a:r>
            <a:endParaRPr lang="fr-FR" dirty="0">
              <a:solidFill>
                <a:srgbClr val="000000"/>
              </a:solidFill>
              <a:latin typeface="Arial"/>
            </a:endParaRPr>
          </a:p>
        </p:txBody>
      </p:sp>
      <p:sp>
        <p:nvSpPr>
          <p:cNvPr id="5" name="Espace réservé du numéro de diapositive 4">
            <a:extLst>
              <a:ext uri="{FF2B5EF4-FFF2-40B4-BE49-F238E27FC236}">
                <a16:creationId xmlns:a16="http://schemas.microsoft.com/office/drawing/2014/main" id="{171195AB-3D04-4AF3-8382-4259B31A10CE}"/>
              </a:ext>
            </a:extLst>
          </p:cNvPr>
          <p:cNvSpPr>
            <a:spLocks noGrp="1"/>
          </p:cNvSpPr>
          <p:nvPr>
            <p:ph type="sldNum" sz="quarter" idx="12"/>
          </p:nvPr>
        </p:nvSpPr>
        <p:spPr/>
        <p:txBody>
          <a:bodyPr/>
          <a:lstStyle/>
          <a:p>
            <a:pPr defTabSz="1219170"/>
            <a:fld id="{733122C9-A0B9-462F-8757-0847AD287B63}" type="slidenum">
              <a:rPr lang="fr-FR">
                <a:solidFill>
                  <a:srgbClr val="000000"/>
                </a:solidFill>
                <a:latin typeface="Arial"/>
              </a:rPr>
              <a:pPr defTabSz="1219170"/>
              <a:t>15</a:t>
            </a:fld>
            <a:endParaRPr lang="fr-FR" dirty="0">
              <a:solidFill>
                <a:srgbClr val="000000"/>
              </a:solidFill>
              <a:latin typeface="Arial"/>
            </a:endParaRPr>
          </a:p>
        </p:txBody>
      </p:sp>
      <p:sp>
        <p:nvSpPr>
          <p:cNvPr id="11" name="Titre 1">
            <a:extLst>
              <a:ext uri="{FF2B5EF4-FFF2-40B4-BE49-F238E27FC236}">
                <a16:creationId xmlns:a16="http://schemas.microsoft.com/office/drawing/2014/main" id="{619987F1-0FBB-48C5-9D9D-E4373E298EF8}"/>
              </a:ext>
            </a:extLst>
          </p:cNvPr>
          <p:cNvSpPr txBox="1">
            <a:spLocks/>
          </p:cNvSpPr>
          <p:nvPr/>
        </p:nvSpPr>
        <p:spPr bwMode="gray">
          <a:xfrm>
            <a:off x="1427693" y="705644"/>
            <a:ext cx="10515600" cy="1325563"/>
          </a:xfrm>
          <a:prstGeom prst="rect">
            <a:avLst/>
          </a:prstGeom>
          <a:ln>
            <a:solidFill>
              <a:schemeClr val="tx1">
                <a:alpha val="0"/>
              </a:schemeClr>
            </a:solidFill>
          </a:ln>
        </p:spPr>
        <p:txBody>
          <a:bodyPr vert="horz" lIns="0" tIns="0" rIns="0" bIns="0" rtlCol="0" anchor="t" anchorCtr="0">
            <a:noAutofit/>
          </a:bodyPr>
          <a:lstStyle>
            <a:lvl1pPr algn="l" defTabSz="914400" rtl="0" eaLnBrk="1" latinLnBrk="0" hangingPunct="1">
              <a:lnSpc>
                <a:spcPct val="90000"/>
              </a:lnSpc>
              <a:spcBef>
                <a:spcPct val="0"/>
              </a:spcBef>
              <a:buNone/>
              <a:defRPr sz="100" b="1" kern="1200">
                <a:solidFill>
                  <a:schemeClr val="tx1">
                    <a:alpha val="0"/>
                  </a:schemeClr>
                </a:solidFill>
                <a:latin typeface="+mj-lt"/>
                <a:ea typeface="+mj-ea"/>
                <a:cs typeface="+mj-cs"/>
              </a:defRPr>
            </a:lvl1pPr>
          </a:lstStyle>
          <a:p>
            <a:pPr defTabSz="1219170"/>
            <a:r>
              <a:rPr lang="fr-FR" sz="133">
                <a:solidFill>
                  <a:srgbClr val="000000">
                    <a:alpha val="0"/>
                  </a:srgbClr>
                </a:solidFill>
                <a:latin typeface="Arial"/>
              </a:rPr>
              <a:t>Les évaluations nationales</a:t>
            </a:r>
            <a:endParaRPr lang="fr-FR" sz="133" dirty="0">
              <a:solidFill>
                <a:srgbClr val="000000">
                  <a:alpha val="0"/>
                </a:srgbClr>
              </a:solidFill>
              <a:latin typeface="Arial"/>
            </a:endParaRPr>
          </a:p>
        </p:txBody>
      </p:sp>
      <p:sp>
        <p:nvSpPr>
          <p:cNvPr id="13" name="ZoneTexte 12">
            <a:extLst>
              <a:ext uri="{FF2B5EF4-FFF2-40B4-BE49-F238E27FC236}">
                <a16:creationId xmlns:a16="http://schemas.microsoft.com/office/drawing/2014/main" id="{3F45C95F-114B-4AD9-B9D9-30605518F02C}"/>
              </a:ext>
            </a:extLst>
          </p:cNvPr>
          <p:cNvSpPr txBox="1"/>
          <p:nvPr/>
        </p:nvSpPr>
        <p:spPr>
          <a:xfrm>
            <a:off x="2532859" y="68551"/>
            <a:ext cx="9410434" cy="1672124"/>
          </a:xfrm>
          <a:prstGeom prst="rect">
            <a:avLst/>
          </a:prstGeom>
          <a:noFill/>
        </p:spPr>
        <p:txBody>
          <a:bodyPr wrap="square">
            <a:spAutoFit/>
          </a:bodyPr>
          <a:lstStyle/>
          <a:p>
            <a:pPr algn="ctr" defTabSz="1219170"/>
            <a:r>
              <a:rPr lang="fr-FR" sz="3733" b="1" dirty="0">
                <a:solidFill>
                  <a:srgbClr val="000000"/>
                </a:solidFill>
                <a:latin typeface="Arial"/>
              </a:rPr>
              <a:t>Restitution (extrait)</a:t>
            </a:r>
          </a:p>
          <a:p>
            <a:pPr algn="ctr" defTabSz="1219170"/>
            <a:r>
              <a:rPr lang="fr-FR" sz="3733" b="1" dirty="0">
                <a:solidFill>
                  <a:srgbClr val="000000"/>
                </a:solidFill>
                <a:latin typeface="Arial"/>
              </a:rPr>
              <a:t> fiche positionnement</a:t>
            </a:r>
          </a:p>
          <a:p>
            <a:pPr algn="ctr" defTabSz="1219170"/>
            <a:r>
              <a:rPr lang="fr-FR" sz="2800" b="1" dirty="0">
                <a:solidFill>
                  <a:schemeClr val="accent5">
                    <a:lumMod val="75000"/>
                  </a:schemeClr>
                </a:solidFill>
                <a:latin typeface="Arial"/>
              </a:rPr>
              <a:t>compréhension de l’écrit </a:t>
            </a:r>
            <a:r>
              <a:rPr lang="fr-FR" sz="2800" b="1" dirty="0">
                <a:solidFill>
                  <a:srgbClr val="000000"/>
                </a:solidFill>
                <a:latin typeface="Arial"/>
              </a:rPr>
              <a:t>et </a:t>
            </a:r>
            <a:r>
              <a:rPr lang="fr-FR" sz="2800" b="1" dirty="0">
                <a:solidFill>
                  <a:srgbClr val="C00000"/>
                </a:solidFill>
                <a:latin typeface="Arial"/>
              </a:rPr>
              <a:t>compréhension de l’oral</a:t>
            </a:r>
            <a:endParaRPr lang="fr-FR" sz="2800" dirty="0">
              <a:solidFill>
                <a:srgbClr val="C00000"/>
              </a:solidFill>
              <a:latin typeface="Arial"/>
            </a:endParaRPr>
          </a:p>
        </p:txBody>
      </p:sp>
      <p:sp>
        <p:nvSpPr>
          <p:cNvPr id="10" name="Espace réservé du contenu 2">
            <a:extLst>
              <a:ext uri="{FF2B5EF4-FFF2-40B4-BE49-F238E27FC236}">
                <a16:creationId xmlns:a16="http://schemas.microsoft.com/office/drawing/2014/main" id="{7775F7F0-2C67-4737-93A5-31CF1A50B8DE}"/>
              </a:ext>
            </a:extLst>
          </p:cNvPr>
          <p:cNvSpPr txBox="1">
            <a:spLocks/>
          </p:cNvSpPr>
          <p:nvPr/>
        </p:nvSpPr>
        <p:spPr>
          <a:xfrm>
            <a:off x="1514373" y="4128740"/>
            <a:ext cx="9981610" cy="1782993"/>
          </a:xfrm>
          <a:prstGeom prst="rect">
            <a:avLst/>
          </a:prstGeom>
        </p:spPr>
        <p:txBody>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fontAlgn="base">
              <a:buFont typeface="Wingdings" panose="05000000000000000000" pitchFamily="2" charset="2"/>
              <a:buChar char="q"/>
            </a:pPr>
            <a:r>
              <a:rPr lang="fr-FR" sz="2400" dirty="0"/>
              <a:t>Groupe </a:t>
            </a:r>
            <a:r>
              <a:rPr lang="fr-FR" sz="2400" b="1" dirty="0">
                <a:solidFill>
                  <a:srgbClr val="002060"/>
                </a:solidFill>
              </a:rPr>
              <a:t>« à besoins de consolidation des compétences élémentaires en compréhension » </a:t>
            </a:r>
          </a:p>
          <a:p>
            <a:pPr fontAlgn="base"/>
            <a:r>
              <a:rPr lang="fr-FR" sz="2400" dirty="0"/>
              <a:t>-&gt; nécessité d’accompagnement ciblé ( Cf. 4.3.2)</a:t>
            </a:r>
          </a:p>
          <a:p>
            <a:pPr fontAlgn="base"/>
            <a:endParaRPr lang="fr-FR" sz="2400" dirty="0"/>
          </a:p>
          <a:p>
            <a:pPr marL="285750" indent="-285750" fontAlgn="base">
              <a:spcAft>
                <a:spcPts val="0"/>
              </a:spcAft>
              <a:buFont typeface="Wingdings" panose="05000000000000000000" pitchFamily="2" charset="2"/>
              <a:buChar char="q"/>
            </a:pPr>
            <a:r>
              <a:rPr lang="fr-FR" sz="2400" dirty="0"/>
              <a:t>Groupe</a:t>
            </a:r>
            <a:r>
              <a:rPr lang="fr-FR" sz="2400" b="1" dirty="0">
                <a:solidFill>
                  <a:srgbClr val="002060"/>
                </a:solidFill>
              </a:rPr>
              <a:t> « capacité à comprendre les documents proposés » </a:t>
            </a:r>
            <a:r>
              <a:rPr lang="fr-FR" sz="2400" dirty="0"/>
              <a:t>–  Cf. 4.3.2)</a:t>
            </a:r>
          </a:p>
          <a:p>
            <a:pPr marL="285750" indent="-285750" fontAlgn="base">
              <a:spcAft>
                <a:spcPts val="0"/>
              </a:spcAft>
              <a:buFont typeface="Wingdings" panose="05000000000000000000" pitchFamily="2" charset="2"/>
              <a:buChar char="q"/>
            </a:pPr>
            <a:endParaRPr lang="fr-FR" sz="1800" dirty="0">
              <a:latin typeface="Arial"/>
            </a:endParaRPr>
          </a:p>
        </p:txBody>
      </p:sp>
      <p:pic>
        <p:nvPicPr>
          <p:cNvPr id="6" name="Image 5"/>
          <p:cNvPicPr>
            <a:picLocks noChangeAspect="1"/>
          </p:cNvPicPr>
          <p:nvPr/>
        </p:nvPicPr>
        <p:blipFill rotWithShape="1">
          <a:blip r:embed="rId3"/>
          <a:srcRect l="32865" t="49732" r="34004" b="34258"/>
          <a:stretch/>
        </p:blipFill>
        <p:spPr>
          <a:xfrm>
            <a:off x="2458968" y="1993107"/>
            <a:ext cx="7457303" cy="2026014"/>
          </a:xfrm>
          <a:prstGeom prst="rect">
            <a:avLst/>
          </a:prstGeom>
        </p:spPr>
      </p:pic>
      <p:sp>
        <p:nvSpPr>
          <p:cNvPr id="8" name="Ellipse 7"/>
          <p:cNvSpPr/>
          <p:nvPr/>
        </p:nvSpPr>
        <p:spPr>
          <a:xfrm>
            <a:off x="4950823" y="2668301"/>
            <a:ext cx="1306286" cy="414534"/>
          </a:xfrm>
          <a:prstGeom prst="ellipse">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p:cNvSpPr/>
          <p:nvPr/>
        </p:nvSpPr>
        <p:spPr>
          <a:xfrm>
            <a:off x="4950823" y="3168688"/>
            <a:ext cx="1306286" cy="41453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C00000"/>
              </a:solidFill>
            </a:endParaRPr>
          </a:p>
        </p:txBody>
      </p:sp>
    </p:spTree>
    <p:extLst>
      <p:ext uri="{BB962C8B-B14F-4D97-AF65-F5344CB8AC3E}">
        <p14:creationId xmlns:p14="http://schemas.microsoft.com/office/powerpoint/2010/main" val="2627596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=&gt;</a:t>
            </a:r>
          </a:p>
        </p:txBody>
      </p:sp>
      <p:sp>
        <p:nvSpPr>
          <p:cNvPr id="4" name="Rectangle 3"/>
          <p:cNvSpPr/>
          <p:nvPr/>
        </p:nvSpPr>
        <p:spPr>
          <a:xfrm>
            <a:off x="2133048" y="513585"/>
            <a:ext cx="8600266" cy="4893647"/>
          </a:xfrm>
          <a:prstGeom prst="rect">
            <a:avLst/>
          </a:prstGeom>
        </p:spPr>
        <p:txBody>
          <a:bodyPr wrap="square">
            <a:spAutoFit/>
          </a:bodyPr>
          <a:lstStyle/>
          <a:p>
            <a:r>
              <a:rPr lang="fr-FR" sz="2400" dirty="0">
                <a:latin typeface="Arial" panose="020B0604020202020204" pitchFamily="34" charset="0"/>
                <a:cs typeface="Arial" panose="020B0604020202020204" pitchFamily="34" charset="0"/>
              </a:rPr>
              <a:t>Groupe </a:t>
            </a:r>
            <a:r>
              <a:rPr lang="fr-FR" sz="2400" b="1" dirty="0">
                <a:solidFill>
                  <a:srgbClr val="002060"/>
                </a:solidFill>
                <a:latin typeface="Arial" panose="020B0604020202020204" pitchFamily="34" charset="0"/>
                <a:cs typeface="Arial" panose="020B0604020202020204" pitchFamily="34" charset="0"/>
              </a:rPr>
              <a:t>« à besoins de consolidation des compétences</a:t>
            </a:r>
          </a:p>
          <a:p>
            <a:r>
              <a:rPr lang="fr-FR" sz="2400" b="1" dirty="0">
                <a:solidFill>
                  <a:srgbClr val="002060"/>
                </a:solidFill>
                <a:latin typeface="Arial" panose="020B0604020202020204" pitchFamily="34" charset="0"/>
                <a:cs typeface="Arial" panose="020B0604020202020204" pitchFamily="34" charset="0"/>
              </a:rPr>
              <a:t>élémentaires en compréhension » </a:t>
            </a:r>
          </a:p>
          <a:p>
            <a:endParaRPr lang="fr-FR" sz="2400" b="1" dirty="0">
              <a:solidFill>
                <a:srgbClr val="002060"/>
              </a:solidFill>
              <a:latin typeface="Arial" panose="020B0604020202020204" pitchFamily="34" charset="0"/>
              <a:cs typeface="Arial" panose="020B0604020202020204" pitchFamily="34" charset="0"/>
            </a:endParaRPr>
          </a:p>
          <a:p>
            <a:endParaRPr lang="fr-FR" sz="2400" u="sng" dirty="0">
              <a:latin typeface="Arial" panose="020B0604020202020204" pitchFamily="34" charset="0"/>
              <a:cs typeface="Arial" panose="020B0604020202020204" pitchFamily="34" charset="0"/>
            </a:endParaRPr>
          </a:p>
          <a:p>
            <a:r>
              <a:rPr lang="fr-FR" sz="2400" u="sng" dirty="0">
                <a:latin typeface="Arial" panose="020B0604020202020204" pitchFamily="34" charset="0"/>
                <a:cs typeface="Arial" panose="020B0604020202020204" pitchFamily="34" charset="0"/>
              </a:rPr>
              <a:t>Élèves capables de  : </a:t>
            </a:r>
          </a:p>
          <a:p>
            <a:pPr marL="342900" indent="-342900">
              <a:buFontTx/>
              <a:buChar char="-"/>
            </a:pPr>
            <a:r>
              <a:rPr lang="fr-FR" sz="2400" dirty="0">
                <a:latin typeface="Arial" panose="020B0604020202020204" pitchFamily="34" charset="0"/>
                <a:cs typeface="Arial" panose="020B0604020202020204" pitchFamily="34" charset="0"/>
              </a:rPr>
              <a:t>prélever des informations explicites </a:t>
            </a:r>
          </a:p>
          <a:p>
            <a:pPr marL="342900" indent="-342900">
              <a:buFontTx/>
              <a:buChar char="-"/>
            </a:pPr>
            <a:r>
              <a:rPr lang="fr-FR" sz="2400" dirty="0">
                <a:latin typeface="Arial" panose="020B0604020202020204" pitchFamily="34" charset="0"/>
                <a:cs typeface="Arial" panose="020B0604020202020204" pitchFamily="34" charset="0"/>
              </a:rPr>
              <a:t>rechercher dans le support les mots clés</a:t>
            </a:r>
          </a:p>
          <a:p>
            <a:pPr marL="342900" indent="-342900">
              <a:buFont typeface="Symbol" panose="05050102010706020507" pitchFamily="18" charset="2"/>
              <a:buChar char="Þ"/>
            </a:pPr>
            <a:r>
              <a:rPr lang="fr-FR" sz="2400" dirty="0">
                <a:latin typeface="Arial" panose="020B0604020202020204" pitchFamily="34" charset="0"/>
                <a:cs typeface="Arial" panose="020B0604020202020204" pitchFamily="34" charset="0"/>
              </a:rPr>
              <a:t>La tâche cognitive est allégée</a:t>
            </a:r>
          </a:p>
          <a:p>
            <a:pPr marL="342900" indent="-342900">
              <a:buFont typeface="Symbol" panose="05050102010706020507" pitchFamily="18" charset="2"/>
              <a:buChar char="Þ"/>
            </a:pPr>
            <a:endParaRPr lang="fr-FR" sz="2400" dirty="0">
              <a:latin typeface="Arial" panose="020B0604020202020204" pitchFamily="34" charset="0"/>
              <a:cs typeface="Arial" panose="020B0604020202020204" pitchFamily="34" charset="0"/>
            </a:endParaRPr>
          </a:p>
          <a:p>
            <a:pPr marL="342900" indent="-342900">
              <a:buFont typeface="Symbol" panose="05050102010706020507" pitchFamily="18" charset="2"/>
              <a:buChar char="Þ"/>
            </a:pPr>
            <a:endParaRPr lang="fr-FR" sz="2400" dirty="0">
              <a:latin typeface="Arial" panose="020B0604020202020204" pitchFamily="34" charset="0"/>
              <a:cs typeface="Arial" panose="020B0604020202020204" pitchFamily="34" charset="0"/>
            </a:endParaRPr>
          </a:p>
          <a:p>
            <a:r>
              <a:rPr lang="fr-FR" sz="2400" u="sng" dirty="0">
                <a:latin typeface="Arial" panose="020B0604020202020204" pitchFamily="34" charset="0"/>
                <a:cs typeface="Arial" panose="020B0604020202020204" pitchFamily="34" charset="0"/>
              </a:rPr>
              <a:t>Mais en difficultés pour :</a:t>
            </a:r>
          </a:p>
          <a:p>
            <a:pPr marL="285750" indent="-285750" fontAlgn="base">
              <a:buFontTx/>
              <a:buChar char="-"/>
            </a:pPr>
            <a:r>
              <a:rPr lang="fr-FR" sz="2400" dirty="0">
                <a:latin typeface="Arial" panose="020B0604020202020204" pitchFamily="34" charset="0"/>
                <a:cs typeface="Arial" panose="020B0604020202020204" pitchFamily="34" charset="0"/>
              </a:rPr>
              <a:t>Prélever de l’information secondaire,</a:t>
            </a:r>
          </a:p>
          <a:p>
            <a:pPr marL="285750" indent="-285750" fontAlgn="base">
              <a:buFontTx/>
              <a:buChar char="-"/>
            </a:pPr>
            <a:r>
              <a:rPr lang="fr-FR" sz="2400" dirty="0">
                <a:latin typeface="Arial" panose="020B0604020202020204" pitchFamily="34" charset="0"/>
                <a:cs typeface="Arial" panose="020B0604020202020204" pitchFamily="34" charset="0"/>
              </a:rPr>
              <a:t>Mettre en œuvre un processus cognitif plus complexe. </a:t>
            </a:r>
          </a:p>
        </p:txBody>
      </p:sp>
    </p:spTree>
    <p:extLst>
      <p:ext uri="{BB962C8B-B14F-4D97-AF65-F5344CB8AC3E}">
        <p14:creationId xmlns:p14="http://schemas.microsoft.com/office/powerpoint/2010/main" val="22355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=&gt;</a:t>
            </a:r>
          </a:p>
        </p:txBody>
      </p:sp>
      <p:sp>
        <p:nvSpPr>
          <p:cNvPr id="4" name="Rectangle 3"/>
          <p:cNvSpPr/>
          <p:nvPr/>
        </p:nvSpPr>
        <p:spPr>
          <a:xfrm>
            <a:off x="2133048" y="513585"/>
            <a:ext cx="9754152" cy="6370975"/>
          </a:xfrm>
          <a:prstGeom prst="rect">
            <a:avLst/>
          </a:prstGeom>
        </p:spPr>
        <p:txBody>
          <a:bodyPr wrap="square">
            <a:spAutoFit/>
          </a:bodyPr>
          <a:lstStyle/>
          <a:p>
            <a:r>
              <a:rPr lang="fr-FR" sz="2400" dirty="0">
                <a:latin typeface="Arial" panose="020B0604020202020204" pitchFamily="34" charset="0"/>
                <a:cs typeface="Arial" panose="020B0604020202020204" pitchFamily="34" charset="0"/>
              </a:rPr>
              <a:t>Groupe</a:t>
            </a:r>
            <a:r>
              <a:rPr lang="fr-FR" sz="2400" b="1" dirty="0">
                <a:solidFill>
                  <a:srgbClr val="002060"/>
                </a:solidFill>
                <a:latin typeface="Arial" panose="020B0604020202020204" pitchFamily="34" charset="0"/>
                <a:cs typeface="Arial" panose="020B0604020202020204" pitchFamily="34" charset="0"/>
              </a:rPr>
              <a:t> « capacité à comprendre les documents proposés »</a:t>
            </a:r>
          </a:p>
          <a:p>
            <a:endParaRPr lang="fr-FR" sz="2400" u="sng" dirty="0">
              <a:latin typeface="Arial" panose="020B0604020202020204" pitchFamily="34" charset="0"/>
              <a:cs typeface="Arial" panose="020B0604020202020204" pitchFamily="34" charset="0"/>
            </a:endParaRPr>
          </a:p>
          <a:p>
            <a:endParaRPr lang="fr-FR" sz="2400" u="sng" dirty="0">
              <a:latin typeface="Arial" panose="020B0604020202020204" pitchFamily="34" charset="0"/>
              <a:cs typeface="Arial" panose="020B0604020202020204" pitchFamily="34" charset="0"/>
            </a:endParaRPr>
          </a:p>
          <a:p>
            <a:pPr fontAlgn="base"/>
            <a:r>
              <a:rPr lang="fr-FR" sz="2400" b="1" u="sng" dirty="0">
                <a:latin typeface="Arial" panose="020B0604020202020204" pitchFamily="34" charset="0"/>
                <a:cs typeface="Arial" panose="020B0604020202020204" pitchFamily="34" charset="0"/>
              </a:rPr>
              <a:t>Avec le support textuel</a:t>
            </a:r>
            <a:r>
              <a:rPr lang="fr-FR" sz="2400" b="1" dirty="0">
                <a:latin typeface="Arial" panose="020B0604020202020204" pitchFamily="34" charset="0"/>
                <a:cs typeface="Arial" panose="020B0604020202020204" pitchFamily="34" charset="0"/>
              </a:rPr>
              <a:t>, </a:t>
            </a:r>
            <a:r>
              <a:rPr lang="fr-FR" sz="2400" dirty="0">
                <a:latin typeface="Arial" panose="020B0604020202020204" pitchFamily="34" charset="0"/>
                <a:cs typeface="Arial" panose="020B0604020202020204" pitchFamily="34" charset="0"/>
              </a:rPr>
              <a:t>élèves capables de :  </a:t>
            </a:r>
          </a:p>
          <a:p>
            <a:pPr fontAlgn="base"/>
            <a:r>
              <a:rPr lang="fr-FR" sz="2400" dirty="0">
                <a:latin typeface="Arial" panose="020B0604020202020204" pitchFamily="34" charset="0"/>
                <a:cs typeface="Arial" panose="020B0604020202020204" pitchFamily="34" charset="0"/>
              </a:rPr>
              <a:t>- prélever des informations explicites ;</a:t>
            </a:r>
            <a:endParaRPr lang="fr-FR" sz="2400" b="1" dirty="0">
              <a:latin typeface="Arial" panose="020B0604020202020204" pitchFamily="34" charset="0"/>
              <a:cs typeface="Arial" panose="020B0604020202020204" pitchFamily="34" charset="0"/>
            </a:endParaRPr>
          </a:p>
          <a:p>
            <a:pPr fontAlgn="base"/>
            <a:r>
              <a:rPr lang="fr-FR" sz="2400" dirty="0">
                <a:latin typeface="Arial" panose="020B0604020202020204" pitchFamily="34" charset="0"/>
                <a:cs typeface="Arial" panose="020B0604020202020204" pitchFamily="34" charset="0"/>
              </a:rPr>
              <a:t>- mettre en relation des informations proches les unes des autres ;</a:t>
            </a:r>
          </a:p>
          <a:p>
            <a:pPr fontAlgn="base"/>
            <a:r>
              <a:rPr lang="fr-FR" sz="2400" dirty="0">
                <a:latin typeface="Arial" panose="020B0604020202020204" pitchFamily="34" charset="0"/>
                <a:cs typeface="Arial" panose="020B0604020202020204" pitchFamily="34" charset="0"/>
              </a:rPr>
              <a:t>- déterminer la visée du support en s’appuyant sur leur compréhension </a:t>
            </a:r>
          </a:p>
          <a:p>
            <a:pPr fontAlgn="base"/>
            <a:r>
              <a:rPr lang="fr-FR" sz="2400" dirty="0">
                <a:latin typeface="Arial" panose="020B0604020202020204" pitchFamily="34" charset="0"/>
                <a:cs typeface="Arial" panose="020B0604020202020204" pitchFamily="34" charset="0"/>
              </a:rPr>
              <a:t>globale. </a:t>
            </a:r>
          </a:p>
          <a:p>
            <a:endParaRPr lang="fr-FR" sz="2400" dirty="0">
              <a:latin typeface="Arial" panose="020B0604020202020204" pitchFamily="34" charset="0"/>
              <a:cs typeface="Arial" panose="020B0604020202020204" pitchFamily="34" charset="0"/>
            </a:endParaRPr>
          </a:p>
          <a:p>
            <a:endParaRPr lang="fr-FR" sz="2400" dirty="0">
              <a:latin typeface="Arial" panose="020B0604020202020204" pitchFamily="34" charset="0"/>
              <a:cs typeface="Arial" panose="020B0604020202020204" pitchFamily="34" charset="0"/>
            </a:endParaRPr>
          </a:p>
          <a:p>
            <a:r>
              <a:rPr lang="fr-FR" sz="2400" b="1" u="sng" dirty="0">
                <a:latin typeface="Arial" panose="020B0604020202020204" pitchFamily="34" charset="0"/>
                <a:cs typeface="Arial" panose="020B0604020202020204" pitchFamily="34" charset="0"/>
              </a:rPr>
              <a:t>Avec le support documentaire mêlant texte et images</a:t>
            </a:r>
            <a:r>
              <a:rPr lang="fr-FR" sz="2400" dirty="0">
                <a:latin typeface="Arial" panose="020B0604020202020204" pitchFamily="34" charset="0"/>
                <a:cs typeface="Arial" panose="020B0604020202020204" pitchFamily="34" charset="0"/>
              </a:rPr>
              <a:t>, élèves </a:t>
            </a:r>
            <a:br>
              <a:rPr lang="fr-FR" sz="2400" dirty="0">
                <a:latin typeface="Arial" panose="020B0604020202020204" pitchFamily="34" charset="0"/>
                <a:cs typeface="Arial" panose="020B0604020202020204" pitchFamily="34" charset="0"/>
              </a:rPr>
            </a:br>
            <a:r>
              <a:rPr lang="fr-FR" sz="2400" dirty="0">
                <a:latin typeface="Arial" panose="020B0604020202020204" pitchFamily="34" charset="0"/>
                <a:cs typeface="Arial" panose="020B0604020202020204" pitchFamily="34" charset="0"/>
              </a:rPr>
              <a:t>capables de : </a:t>
            </a:r>
          </a:p>
          <a:p>
            <a:pPr marL="285750" indent="-285750">
              <a:buFontTx/>
              <a:buChar char="-"/>
            </a:pPr>
            <a:r>
              <a:rPr lang="fr-FR" sz="2400" dirty="0">
                <a:latin typeface="Arial" panose="020B0604020202020204" pitchFamily="34" charset="0"/>
                <a:cs typeface="Arial" panose="020B0604020202020204" pitchFamily="34" charset="0"/>
              </a:rPr>
              <a:t>localiser l’information ; </a:t>
            </a:r>
          </a:p>
          <a:p>
            <a:pPr marL="285750" indent="-285750">
              <a:buFontTx/>
              <a:buChar char="-"/>
            </a:pPr>
            <a:r>
              <a:rPr lang="fr-FR" sz="2400" dirty="0">
                <a:latin typeface="Arial" panose="020B0604020202020204" pitchFamily="34" charset="0"/>
                <a:cs typeface="Arial" panose="020B0604020202020204" pitchFamily="34" charset="0"/>
              </a:rPr>
              <a:t>prélever des informations qui ne sont pas mises en exergue ;</a:t>
            </a:r>
          </a:p>
          <a:p>
            <a:r>
              <a:rPr lang="fr-FR" sz="2400" dirty="0">
                <a:latin typeface="Arial" panose="020B0604020202020204" pitchFamily="34" charset="0"/>
                <a:cs typeface="Arial" panose="020B0604020202020204" pitchFamily="34" charset="0"/>
              </a:rPr>
              <a:t>-  comprendre la cohérence de chaque partie du document.</a:t>
            </a:r>
          </a:p>
          <a:p>
            <a:endParaRPr lang="fr-FR" sz="2400" u="sng" dirty="0">
              <a:latin typeface="Arial" panose="020B0604020202020204" pitchFamily="34" charset="0"/>
              <a:cs typeface="Arial" panose="020B0604020202020204" pitchFamily="34" charset="0"/>
            </a:endParaRPr>
          </a:p>
          <a:p>
            <a:endParaRPr lang="fr-FR" sz="240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2057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5BCBBD-5B8D-4F3C-8515-0B1F44D729F5}"/>
              </a:ext>
            </a:extLst>
          </p:cNvPr>
          <p:cNvSpPr>
            <a:spLocks noGrp="1"/>
          </p:cNvSpPr>
          <p:nvPr>
            <p:ph type="title"/>
          </p:nvPr>
        </p:nvSpPr>
        <p:spPr/>
        <p:txBody>
          <a:bodyPr/>
          <a:lstStyle/>
          <a:p>
            <a:endParaRPr lang="fr-FR"/>
          </a:p>
        </p:txBody>
      </p:sp>
      <p:sp>
        <p:nvSpPr>
          <p:cNvPr id="3" name="Espace réservé de la date 2">
            <a:extLst>
              <a:ext uri="{FF2B5EF4-FFF2-40B4-BE49-F238E27FC236}">
                <a16:creationId xmlns:a16="http://schemas.microsoft.com/office/drawing/2014/main" id="{2AA4ACEA-5672-4FE6-8100-73A973656CCE}"/>
              </a:ext>
            </a:extLst>
          </p:cNvPr>
          <p:cNvSpPr>
            <a:spLocks noGrp="1"/>
          </p:cNvSpPr>
          <p:nvPr>
            <p:ph type="dt" sz="half" idx="10"/>
          </p:nvPr>
        </p:nvSpPr>
        <p:spPr/>
        <p:txBody>
          <a:bodyPr/>
          <a:lstStyle/>
          <a:p>
            <a:pPr algn="r" defTabSz="1219170"/>
            <a:fld id="{1FEA8B34-72F0-47C0-9780-F49A626F7D99}" type="datetime1">
              <a:rPr lang="fr-FR" cap="all">
                <a:solidFill>
                  <a:srgbClr val="000000"/>
                </a:solidFill>
                <a:latin typeface="Arial"/>
              </a:rPr>
              <a:pPr algn="r" defTabSz="1219170"/>
              <a:t>11/10/2022</a:t>
            </a:fld>
            <a:endParaRPr lang="fr-FR" cap="all" dirty="0">
              <a:solidFill>
                <a:srgbClr val="000000"/>
              </a:solidFill>
              <a:latin typeface="Arial"/>
            </a:endParaRPr>
          </a:p>
        </p:txBody>
      </p:sp>
      <p:sp>
        <p:nvSpPr>
          <p:cNvPr id="4" name="Espace réservé du pied de page 3">
            <a:extLst>
              <a:ext uri="{FF2B5EF4-FFF2-40B4-BE49-F238E27FC236}">
                <a16:creationId xmlns:a16="http://schemas.microsoft.com/office/drawing/2014/main" id="{4A986C46-8CC6-4880-9FC3-F6BAB0AE87B5}"/>
              </a:ext>
            </a:extLst>
          </p:cNvPr>
          <p:cNvSpPr>
            <a:spLocks noGrp="1"/>
          </p:cNvSpPr>
          <p:nvPr>
            <p:ph type="ftr" sz="quarter" idx="11"/>
          </p:nvPr>
        </p:nvSpPr>
        <p:spPr/>
        <p:txBody>
          <a:bodyPr/>
          <a:lstStyle/>
          <a:p>
            <a:pPr defTabSz="1219170"/>
            <a:r>
              <a:rPr lang="fr-FR">
                <a:solidFill>
                  <a:srgbClr val="000000"/>
                </a:solidFill>
                <a:latin typeface="Arial"/>
              </a:rPr>
              <a:t>IEN Lettres-histoire-Géographie</a:t>
            </a:r>
            <a:endParaRPr lang="fr-FR" dirty="0">
              <a:solidFill>
                <a:srgbClr val="000000"/>
              </a:solidFill>
              <a:latin typeface="Arial"/>
            </a:endParaRPr>
          </a:p>
        </p:txBody>
      </p:sp>
      <p:sp>
        <p:nvSpPr>
          <p:cNvPr id="5" name="Espace réservé du numéro de diapositive 4">
            <a:extLst>
              <a:ext uri="{FF2B5EF4-FFF2-40B4-BE49-F238E27FC236}">
                <a16:creationId xmlns:a16="http://schemas.microsoft.com/office/drawing/2014/main" id="{171195AB-3D04-4AF3-8382-4259B31A10CE}"/>
              </a:ext>
            </a:extLst>
          </p:cNvPr>
          <p:cNvSpPr>
            <a:spLocks noGrp="1"/>
          </p:cNvSpPr>
          <p:nvPr>
            <p:ph type="sldNum" sz="quarter" idx="12"/>
          </p:nvPr>
        </p:nvSpPr>
        <p:spPr/>
        <p:txBody>
          <a:bodyPr/>
          <a:lstStyle/>
          <a:p>
            <a:pPr defTabSz="1219170"/>
            <a:fld id="{733122C9-A0B9-462F-8757-0847AD287B63}" type="slidenum">
              <a:rPr lang="fr-FR">
                <a:solidFill>
                  <a:srgbClr val="000000"/>
                </a:solidFill>
                <a:latin typeface="Arial"/>
              </a:rPr>
              <a:pPr defTabSz="1219170"/>
              <a:t>18</a:t>
            </a:fld>
            <a:endParaRPr lang="fr-FR" dirty="0">
              <a:solidFill>
                <a:srgbClr val="000000"/>
              </a:solidFill>
              <a:latin typeface="Arial"/>
            </a:endParaRPr>
          </a:p>
        </p:txBody>
      </p:sp>
      <p:sp>
        <p:nvSpPr>
          <p:cNvPr id="15" name="ZoneTexte 14">
            <a:extLst>
              <a:ext uri="{FF2B5EF4-FFF2-40B4-BE49-F238E27FC236}">
                <a16:creationId xmlns:a16="http://schemas.microsoft.com/office/drawing/2014/main" id="{BF88E6A3-F7EC-4381-978B-EFE21A2F442F}"/>
              </a:ext>
            </a:extLst>
          </p:cNvPr>
          <p:cNvSpPr txBox="1"/>
          <p:nvPr/>
        </p:nvSpPr>
        <p:spPr>
          <a:xfrm>
            <a:off x="1944826" y="12410"/>
            <a:ext cx="10125864" cy="1261884"/>
          </a:xfrm>
          <a:prstGeom prst="rect">
            <a:avLst/>
          </a:prstGeom>
          <a:noFill/>
        </p:spPr>
        <p:txBody>
          <a:bodyPr wrap="square">
            <a:spAutoFit/>
          </a:bodyPr>
          <a:lstStyle/>
          <a:p>
            <a:pPr algn="ctr" defTabSz="1219170"/>
            <a:r>
              <a:rPr lang="fr-FR" sz="2800" b="1" dirty="0">
                <a:solidFill>
                  <a:srgbClr val="000000"/>
                </a:solidFill>
                <a:latin typeface="Arial"/>
              </a:rPr>
              <a:t>Exercices complémentaires </a:t>
            </a:r>
            <a:r>
              <a:rPr lang="fr-FR" sz="2800" b="1" dirty="0">
                <a:solidFill>
                  <a:srgbClr val="FFC000"/>
                </a:solidFill>
                <a:latin typeface="Arial"/>
              </a:rPr>
              <a:t>en maîtrise de la langue</a:t>
            </a:r>
            <a:endParaRPr lang="fr-FR" sz="2800" b="1" dirty="0">
              <a:solidFill>
                <a:srgbClr val="FFC000"/>
              </a:solidFill>
              <a:effectLst>
                <a:outerShdw blurRad="38100" dist="38100" dir="2700000" algn="tl">
                  <a:srgbClr val="000000">
                    <a:alpha val="43137"/>
                  </a:srgbClr>
                </a:outerShdw>
              </a:effectLst>
              <a:latin typeface="Arial"/>
            </a:endParaRPr>
          </a:p>
          <a:p>
            <a:pPr algn="ctr" defTabSz="1219170"/>
            <a:r>
              <a:rPr lang="fr-FR" sz="2400" dirty="0">
                <a:solidFill>
                  <a:srgbClr val="000000"/>
                </a:solidFill>
                <a:latin typeface="Arial"/>
              </a:rPr>
              <a:t>Présentation des supports et</a:t>
            </a:r>
          </a:p>
          <a:p>
            <a:pPr algn="ctr" defTabSz="1219170"/>
            <a:r>
              <a:rPr lang="fr-FR" sz="2400" dirty="0">
                <a:solidFill>
                  <a:srgbClr val="000000"/>
                </a:solidFill>
                <a:latin typeface="Arial"/>
              </a:rPr>
              <a:t>des</a:t>
            </a:r>
            <a:r>
              <a:rPr lang="fr-FR" sz="2400" b="1" dirty="0">
                <a:solidFill>
                  <a:schemeClr val="accent5">
                    <a:lumMod val="75000"/>
                  </a:schemeClr>
                </a:solidFill>
                <a:latin typeface="Arial"/>
              </a:rPr>
              <a:t>  </a:t>
            </a:r>
            <a:r>
              <a:rPr lang="fr-FR" sz="2400" dirty="0">
                <a:solidFill>
                  <a:srgbClr val="000000"/>
                </a:solidFill>
                <a:latin typeface="Arial"/>
              </a:rPr>
              <a:t>compétences évaluées</a:t>
            </a:r>
          </a:p>
        </p:txBody>
      </p:sp>
      <p:pic>
        <p:nvPicPr>
          <p:cNvPr id="8" name="Image 7"/>
          <p:cNvPicPr>
            <a:picLocks noChangeAspect="1"/>
          </p:cNvPicPr>
          <p:nvPr/>
        </p:nvPicPr>
        <p:blipFill rotWithShape="1">
          <a:blip r:embed="rId3"/>
          <a:srcRect l="33066" t="24553" r="51756" b="29375"/>
          <a:stretch/>
        </p:blipFill>
        <p:spPr>
          <a:xfrm>
            <a:off x="1174523" y="1468766"/>
            <a:ext cx="2864077" cy="4887584"/>
          </a:xfrm>
          <a:prstGeom prst="rect">
            <a:avLst/>
          </a:prstGeom>
          <a:ln w="38100">
            <a:solidFill>
              <a:srgbClr val="0070C0"/>
            </a:solidFill>
          </a:ln>
        </p:spPr>
      </p:pic>
      <p:cxnSp>
        <p:nvCxnSpPr>
          <p:cNvPr id="7" name="Connecteur en angle 6"/>
          <p:cNvCxnSpPr/>
          <p:nvPr/>
        </p:nvCxnSpPr>
        <p:spPr>
          <a:xfrm flipV="1">
            <a:off x="4038600" y="2169168"/>
            <a:ext cx="774032" cy="68981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a:off x="4038600" y="5839327"/>
            <a:ext cx="2220310" cy="212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a:off x="4038600" y="4443663"/>
            <a:ext cx="3113249" cy="22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4812632" y="1880487"/>
            <a:ext cx="6541168" cy="1200329"/>
          </a:xfrm>
          <a:prstGeom prst="rect">
            <a:avLst/>
          </a:prstGeom>
          <a:noFill/>
          <a:ln>
            <a:solidFill>
              <a:schemeClr val="accent4">
                <a:lumMod val="60000"/>
                <a:lumOff val="40000"/>
              </a:schemeClr>
            </a:solidFill>
          </a:ln>
        </p:spPr>
        <p:txBody>
          <a:bodyPr wrap="square" rtlCol="0">
            <a:spAutoFit/>
          </a:bodyPr>
          <a:lstStyle/>
          <a:p>
            <a:r>
              <a:rPr lang="fr-FR" sz="2400" dirty="0"/>
              <a:t>Évaluer la capacité de l’élève à </a:t>
            </a:r>
            <a:r>
              <a:rPr lang="fr-FR" sz="2400" b="1" dirty="0">
                <a:solidFill>
                  <a:srgbClr val="FFC000"/>
                </a:solidFill>
              </a:rPr>
              <a:t>mettre en relation </a:t>
            </a:r>
            <a:r>
              <a:rPr lang="fr-FR" sz="2400" dirty="0"/>
              <a:t>l’</a:t>
            </a:r>
            <a:r>
              <a:rPr lang="fr-FR" sz="2400" b="1" dirty="0">
                <a:solidFill>
                  <a:srgbClr val="FFC000"/>
                </a:solidFill>
              </a:rPr>
              <a:t>écriture et </a:t>
            </a:r>
            <a:r>
              <a:rPr lang="fr-FR" sz="2400" dirty="0"/>
              <a:t>la </a:t>
            </a:r>
            <a:r>
              <a:rPr lang="fr-FR" sz="2400" b="1" dirty="0">
                <a:solidFill>
                  <a:srgbClr val="FFC000"/>
                </a:solidFill>
              </a:rPr>
              <a:t>prononciation</a:t>
            </a:r>
            <a:r>
              <a:rPr lang="fr-FR" sz="2400" dirty="0"/>
              <a:t> d’un ensemble de lettres ou d’un mot.</a:t>
            </a:r>
          </a:p>
        </p:txBody>
      </p:sp>
      <p:sp>
        <p:nvSpPr>
          <p:cNvPr id="20" name="ZoneTexte 19"/>
          <p:cNvSpPr txBox="1"/>
          <p:nvPr/>
        </p:nvSpPr>
        <p:spPr>
          <a:xfrm>
            <a:off x="7151849" y="3752193"/>
            <a:ext cx="4918841" cy="830997"/>
          </a:xfrm>
          <a:prstGeom prst="rect">
            <a:avLst/>
          </a:prstGeom>
          <a:noFill/>
          <a:ln>
            <a:solidFill>
              <a:schemeClr val="accent4">
                <a:lumMod val="60000"/>
                <a:lumOff val="40000"/>
              </a:schemeClr>
            </a:solidFill>
          </a:ln>
        </p:spPr>
        <p:txBody>
          <a:bodyPr wrap="square" rtlCol="0">
            <a:spAutoFit/>
          </a:bodyPr>
          <a:lstStyle/>
          <a:p>
            <a:r>
              <a:rPr lang="fr-FR" sz="2400" dirty="0"/>
              <a:t>Evaluer </a:t>
            </a:r>
            <a:r>
              <a:rPr lang="fr-FR" sz="2400" b="1" dirty="0">
                <a:solidFill>
                  <a:srgbClr val="FFC000"/>
                </a:solidFill>
              </a:rPr>
              <a:t>l’ampleur</a:t>
            </a:r>
            <a:r>
              <a:rPr lang="fr-FR" sz="2400" dirty="0"/>
              <a:t> et </a:t>
            </a:r>
            <a:r>
              <a:rPr lang="fr-FR" sz="2400" dirty="0">
                <a:solidFill>
                  <a:srgbClr val="FFC000"/>
                </a:solidFill>
              </a:rPr>
              <a:t>la précision </a:t>
            </a:r>
            <a:r>
              <a:rPr lang="fr-FR" sz="2400" dirty="0"/>
              <a:t>du </a:t>
            </a:r>
            <a:r>
              <a:rPr lang="fr-FR" sz="2400" b="1" dirty="0">
                <a:solidFill>
                  <a:srgbClr val="FFC000"/>
                </a:solidFill>
              </a:rPr>
              <a:t>bagage lexical </a:t>
            </a:r>
            <a:r>
              <a:rPr lang="fr-FR" sz="2400" dirty="0"/>
              <a:t>de l’élève.</a:t>
            </a:r>
          </a:p>
        </p:txBody>
      </p:sp>
      <p:sp>
        <p:nvSpPr>
          <p:cNvPr id="22" name="ZoneTexte 21"/>
          <p:cNvSpPr txBox="1"/>
          <p:nvPr/>
        </p:nvSpPr>
        <p:spPr>
          <a:xfrm>
            <a:off x="6445477" y="4853976"/>
            <a:ext cx="5219069" cy="1569660"/>
          </a:xfrm>
          <a:prstGeom prst="rect">
            <a:avLst/>
          </a:prstGeom>
          <a:noFill/>
          <a:ln>
            <a:solidFill>
              <a:schemeClr val="accent4">
                <a:lumMod val="60000"/>
                <a:lumOff val="40000"/>
              </a:schemeClr>
            </a:solidFill>
          </a:ln>
        </p:spPr>
        <p:txBody>
          <a:bodyPr wrap="square" rtlCol="0">
            <a:spAutoFit/>
          </a:bodyPr>
          <a:lstStyle/>
          <a:p>
            <a:r>
              <a:rPr lang="fr-FR" sz="2400" dirty="0"/>
              <a:t>Évaluer la capacité à </a:t>
            </a:r>
            <a:r>
              <a:rPr lang="fr-FR" sz="2400" b="1" dirty="0">
                <a:solidFill>
                  <a:srgbClr val="FFC000"/>
                </a:solidFill>
              </a:rPr>
              <a:t>comprendre des énoncés courts </a:t>
            </a:r>
            <a:r>
              <a:rPr lang="fr-FR" sz="2400" dirty="0"/>
              <a:t>dont la signification est </a:t>
            </a:r>
            <a:r>
              <a:rPr lang="fr-FR" sz="2400" b="1" dirty="0">
                <a:solidFill>
                  <a:srgbClr val="FFC000"/>
                </a:solidFill>
              </a:rPr>
              <a:t>liée à une structure syntaxique particulière</a:t>
            </a:r>
            <a:r>
              <a:rPr lang="fr-FR" sz="2400" dirty="0"/>
              <a:t>.</a:t>
            </a:r>
          </a:p>
        </p:txBody>
      </p:sp>
    </p:spTree>
    <p:extLst>
      <p:ext uri="{BB962C8B-B14F-4D97-AF65-F5344CB8AC3E}">
        <p14:creationId xmlns:p14="http://schemas.microsoft.com/office/powerpoint/2010/main" val="117569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5BCBBD-5B8D-4F3C-8515-0B1F44D729F5}"/>
              </a:ext>
            </a:extLst>
          </p:cNvPr>
          <p:cNvSpPr>
            <a:spLocks noGrp="1"/>
          </p:cNvSpPr>
          <p:nvPr>
            <p:ph type="title"/>
          </p:nvPr>
        </p:nvSpPr>
        <p:spPr/>
        <p:txBody>
          <a:bodyPr/>
          <a:lstStyle/>
          <a:p>
            <a:endParaRPr lang="fr-FR"/>
          </a:p>
        </p:txBody>
      </p:sp>
      <p:sp>
        <p:nvSpPr>
          <p:cNvPr id="3" name="Espace réservé de la date 2">
            <a:extLst>
              <a:ext uri="{FF2B5EF4-FFF2-40B4-BE49-F238E27FC236}">
                <a16:creationId xmlns:a16="http://schemas.microsoft.com/office/drawing/2014/main" id="{2AA4ACEA-5672-4FE6-8100-73A973656CCE}"/>
              </a:ext>
            </a:extLst>
          </p:cNvPr>
          <p:cNvSpPr>
            <a:spLocks noGrp="1"/>
          </p:cNvSpPr>
          <p:nvPr>
            <p:ph type="dt" sz="half" idx="10"/>
          </p:nvPr>
        </p:nvSpPr>
        <p:spPr/>
        <p:txBody>
          <a:bodyPr/>
          <a:lstStyle/>
          <a:p>
            <a:pPr algn="r" defTabSz="1219170"/>
            <a:fld id="{1FEA8B34-72F0-47C0-9780-F49A626F7D99}" type="datetime1">
              <a:rPr lang="fr-FR" cap="all">
                <a:solidFill>
                  <a:srgbClr val="000000"/>
                </a:solidFill>
                <a:latin typeface="Arial"/>
              </a:rPr>
              <a:pPr algn="r" defTabSz="1219170"/>
              <a:t>11/10/2022</a:t>
            </a:fld>
            <a:endParaRPr lang="fr-FR" cap="all" dirty="0">
              <a:solidFill>
                <a:srgbClr val="000000"/>
              </a:solidFill>
              <a:latin typeface="Arial"/>
            </a:endParaRPr>
          </a:p>
        </p:txBody>
      </p:sp>
      <p:sp>
        <p:nvSpPr>
          <p:cNvPr id="4" name="Espace réservé du pied de page 3">
            <a:extLst>
              <a:ext uri="{FF2B5EF4-FFF2-40B4-BE49-F238E27FC236}">
                <a16:creationId xmlns:a16="http://schemas.microsoft.com/office/drawing/2014/main" id="{4A986C46-8CC6-4880-9FC3-F6BAB0AE87B5}"/>
              </a:ext>
            </a:extLst>
          </p:cNvPr>
          <p:cNvSpPr>
            <a:spLocks noGrp="1"/>
          </p:cNvSpPr>
          <p:nvPr>
            <p:ph type="ftr" sz="quarter" idx="11"/>
          </p:nvPr>
        </p:nvSpPr>
        <p:spPr/>
        <p:txBody>
          <a:bodyPr/>
          <a:lstStyle/>
          <a:p>
            <a:pPr defTabSz="1219170"/>
            <a:r>
              <a:rPr lang="fr-FR">
                <a:solidFill>
                  <a:srgbClr val="000000"/>
                </a:solidFill>
                <a:latin typeface="Arial"/>
              </a:rPr>
              <a:t>IEN Lettres-histoire-Géographie</a:t>
            </a:r>
            <a:endParaRPr lang="fr-FR" dirty="0">
              <a:solidFill>
                <a:srgbClr val="000000"/>
              </a:solidFill>
              <a:latin typeface="Arial"/>
            </a:endParaRPr>
          </a:p>
        </p:txBody>
      </p:sp>
      <p:sp>
        <p:nvSpPr>
          <p:cNvPr id="5" name="Espace réservé du numéro de diapositive 4">
            <a:extLst>
              <a:ext uri="{FF2B5EF4-FFF2-40B4-BE49-F238E27FC236}">
                <a16:creationId xmlns:a16="http://schemas.microsoft.com/office/drawing/2014/main" id="{171195AB-3D04-4AF3-8382-4259B31A10CE}"/>
              </a:ext>
            </a:extLst>
          </p:cNvPr>
          <p:cNvSpPr>
            <a:spLocks noGrp="1"/>
          </p:cNvSpPr>
          <p:nvPr>
            <p:ph type="sldNum" sz="quarter" idx="12"/>
          </p:nvPr>
        </p:nvSpPr>
        <p:spPr/>
        <p:txBody>
          <a:bodyPr/>
          <a:lstStyle/>
          <a:p>
            <a:pPr defTabSz="1219170"/>
            <a:fld id="{733122C9-A0B9-462F-8757-0847AD287B63}" type="slidenum">
              <a:rPr lang="fr-FR">
                <a:solidFill>
                  <a:srgbClr val="000000"/>
                </a:solidFill>
                <a:latin typeface="Arial"/>
              </a:rPr>
              <a:pPr defTabSz="1219170"/>
              <a:t>19</a:t>
            </a:fld>
            <a:endParaRPr lang="fr-FR" dirty="0">
              <a:solidFill>
                <a:srgbClr val="000000"/>
              </a:solidFill>
              <a:latin typeface="Arial"/>
            </a:endParaRPr>
          </a:p>
        </p:txBody>
      </p:sp>
      <p:sp>
        <p:nvSpPr>
          <p:cNvPr id="9" name="Espace réservé du contenu 2">
            <a:extLst>
              <a:ext uri="{FF2B5EF4-FFF2-40B4-BE49-F238E27FC236}">
                <a16:creationId xmlns:a16="http://schemas.microsoft.com/office/drawing/2014/main" id="{194506D1-B4D7-4CEF-B461-0995C37A4D04}"/>
              </a:ext>
            </a:extLst>
          </p:cNvPr>
          <p:cNvSpPr txBox="1">
            <a:spLocks/>
          </p:cNvSpPr>
          <p:nvPr/>
        </p:nvSpPr>
        <p:spPr>
          <a:xfrm>
            <a:off x="1905985" y="1850550"/>
            <a:ext cx="10203546" cy="3087211"/>
          </a:xfrm>
          <a:prstGeom prst="rect">
            <a:avLst/>
          </a:prstGeom>
        </p:spPr>
        <p:txBody>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fontAlgn="base"/>
            <a:endParaRPr lang="fr-FR" sz="1800" b="1" dirty="0"/>
          </a:p>
        </p:txBody>
      </p:sp>
      <p:sp>
        <p:nvSpPr>
          <p:cNvPr id="15" name="ZoneTexte 14">
            <a:extLst>
              <a:ext uri="{FF2B5EF4-FFF2-40B4-BE49-F238E27FC236}">
                <a16:creationId xmlns:a16="http://schemas.microsoft.com/office/drawing/2014/main" id="{BF88E6A3-F7EC-4381-978B-EFE21A2F442F}"/>
              </a:ext>
            </a:extLst>
          </p:cNvPr>
          <p:cNvSpPr txBox="1"/>
          <p:nvPr/>
        </p:nvSpPr>
        <p:spPr>
          <a:xfrm>
            <a:off x="1348060" y="2542358"/>
            <a:ext cx="10125864" cy="1261884"/>
          </a:xfrm>
          <a:prstGeom prst="rect">
            <a:avLst/>
          </a:prstGeom>
          <a:noFill/>
        </p:spPr>
        <p:txBody>
          <a:bodyPr wrap="square">
            <a:spAutoFit/>
          </a:bodyPr>
          <a:lstStyle/>
          <a:p>
            <a:pPr algn="ctr" defTabSz="1219170"/>
            <a:r>
              <a:rPr lang="fr-FR" sz="2800" b="1" dirty="0">
                <a:solidFill>
                  <a:srgbClr val="000000"/>
                </a:solidFill>
                <a:latin typeface="Arial"/>
              </a:rPr>
              <a:t>Test spécifique de </a:t>
            </a:r>
            <a:r>
              <a:rPr lang="fr-FR" sz="2800" b="1" dirty="0">
                <a:solidFill>
                  <a:schemeClr val="accent6"/>
                </a:solidFill>
                <a:latin typeface="Arial"/>
              </a:rPr>
              <a:t>compréhension de l’écrit en 2</a:t>
            </a:r>
            <a:r>
              <a:rPr lang="fr-FR" sz="2800" b="1" baseline="30000" dirty="0">
                <a:solidFill>
                  <a:schemeClr val="accent6"/>
                </a:solidFill>
                <a:latin typeface="Arial"/>
              </a:rPr>
              <a:t>nde</a:t>
            </a:r>
            <a:r>
              <a:rPr lang="fr-FR" sz="2800" b="1" dirty="0">
                <a:solidFill>
                  <a:schemeClr val="accent6"/>
                </a:solidFill>
                <a:latin typeface="Arial"/>
              </a:rPr>
              <a:t> professionnelle</a:t>
            </a:r>
          </a:p>
          <a:p>
            <a:pPr algn="r" defTabSz="1219170"/>
            <a:r>
              <a:rPr lang="fr-FR" dirty="0">
                <a:solidFill>
                  <a:srgbClr val="000000"/>
                </a:solidFill>
                <a:latin typeface="Arial"/>
              </a:rPr>
              <a:t> </a:t>
            </a:r>
            <a:endParaRPr lang="fr-FR" dirty="0">
              <a:solidFill>
                <a:srgbClr val="FFC000"/>
              </a:solidFill>
              <a:effectLst>
                <a:outerShdw blurRad="38100" dist="38100" dir="2700000" algn="tl">
                  <a:srgbClr val="000000">
                    <a:alpha val="43137"/>
                  </a:srgbClr>
                </a:outerShdw>
              </a:effectLst>
              <a:latin typeface="Arial"/>
            </a:endParaRPr>
          </a:p>
        </p:txBody>
      </p:sp>
    </p:spTree>
    <p:extLst>
      <p:ext uri="{BB962C8B-B14F-4D97-AF65-F5344CB8AC3E}">
        <p14:creationId xmlns:p14="http://schemas.microsoft.com/office/powerpoint/2010/main" val="4021384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5BCBBD-5B8D-4F3C-8515-0B1F44D729F5}"/>
              </a:ext>
            </a:extLst>
          </p:cNvPr>
          <p:cNvSpPr>
            <a:spLocks noGrp="1"/>
          </p:cNvSpPr>
          <p:nvPr>
            <p:ph type="title"/>
          </p:nvPr>
        </p:nvSpPr>
        <p:spPr/>
        <p:txBody>
          <a:bodyPr/>
          <a:lstStyle/>
          <a:p>
            <a:endParaRPr lang="fr-FR"/>
          </a:p>
        </p:txBody>
      </p:sp>
      <p:sp>
        <p:nvSpPr>
          <p:cNvPr id="3" name="Espace réservé de la date 2">
            <a:extLst>
              <a:ext uri="{FF2B5EF4-FFF2-40B4-BE49-F238E27FC236}">
                <a16:creationId xmlns:a16="http://schemas.microsoft.com/office/drawing/2014/main" id="{2AA4ACEA-5672-4FE6-8100-73A973656CCE}"/>
              </a:ext>
            </a:extLst>
          </p:cNvPr>
          <p:cNvSpPr>
            <a:spLocks noGrp="1"/>
          </p:cNvSpPr>
          <p:nvPr>
            <p:ph type="dt" sz="half" idx="10"/>
          </p:nvPr>
        </p:nvSpPr>
        <p:spPr/>
        <p:txBody>
          <a:bodyPr/>
          <a:lstStyle/>
          <a:p>
            <a:pPr algn="r" defTabSz="1219170"/>
            <a:fld id="{1FEA8B34-72F0-47C0-9780-F49A626F7D99}" type="datetime1">
              <a:rPr lang="fr-FR" cap="all">
                <a:solidFill>
                  <a:srgbClr val="000000"/>
                </a:solidFill>
                <a:latin typeface="Arial"/>
              </a:rPr>
              <a:pPr algn="r" defTabSz="1219170"/>
              <a:t>11/10/2022</a:t>
            </a:fld>
            <a:endParaRPr lang="fr-FR" cap="all" dirty="0">
              <a:solidFill>
                <a:srgbClr val="000000"/>
              </a:solidFill>
              <a:latin typeface="Arial"/>
            </a:endParaRPr>
          </a:p>
        </p:txBody>
      </p:sp>
      <p:sp>
        <p:nvSpPr>
          <p:cNvPr id="4" name="Espace réservé du pied de page 3">
            <a:extLst>
              <a:ext uri="{FF2B5EF4-FFF2-40B4-BE49-F238E27FC236}">
                <a16:creationId xmlns:a16="http://schemas.microsoft.com/office/drawing/2014/main" id="{4A986C46-8CC6-4880-9FC3-F6BAB0AE87B5}"/>
              </a:ext>
            </a:extLst>
          </p:cNvPr>
          <p:cNvSpPr>
            <a:spLocks noGrp="1"/>
          </p:cNvSpPr>
          <p:nvPr>
            <p:ph type="ftr" sz="quarter" idx="11"/>
          </p:nvPr>
        </p:nvSpPr>
        <p:spPr/>
        <p:txBody>
          <a:bodyPr/>
          <a:lstStyle/>
          <a:p>
            <a:pPr defTabSz="1219170"/>
            <a:r>
              <a:rPr lang="fr-FR">
                <a:solidFill>
                  <a:srgbClr val="000000"/>
                </a:solidFill>
                <a:latin typeface="Arial"/>
              </a:rPr>
              <a:t>IEN Lettres-histoire-Géographie</a:t>
            </a:r>
            <a:endParaRPr lang="fr-FR" dirty="0">
              <a:solidFill>
                <a:srgbClr val="000000"/>
              </a:solidFill>
              <a:latin typeface="Arial"/>
            </a:endParaRPr>
          </a:p>
        </p:txBody>
      </p:sp>
      <p:sp>
        <p:nvSpPr>
          <p:cNvPr id="5" name="Espace réservé du numéro de diapositive 4">
            <a:extLst>
              <a:ext uri="{FF2B5EF4-FFF2-40B4-BE49-F238E27FC236}">
                <a16:creationId xmlns:a16="http://schemas.microsoft.com/office/drawing/2014/main" id="{171195AB-3D04-4AF3-8382-4259B31A10CE}"/>
              </a:ext>
            </a:extLst>
          </p:cNvPr>
          <p:cNvSpPr>
            <a:spLocks noGrp="1"/>
          </p:cNvSpPr>
          <p:nvPr>
            <p:ph type="sldNum" sz="quarter" idx="12"/>
          </p:nvPr>
        </p:nvSpPr>
        <p:spPr/>
        <p:txBody>
          <a:bodyPr/>
          <a:lstStyle/>
          <a:p>
            <a:pPr defTabSz="1219170"/>
            <a:fld id="{733122C9-A0B9-462F-8757-0847AD287B63}" type="slidenum">
              <a:rPr lang="fr-FR">
                <a:solidFill>
                  <a:srgbClr val="000000"/>
                </a:solidFill>
                <a:latin typeface="Arial"/>
              </a:rPr>
              <a:pPr defTabSz="1219170"/>
              <a:t>2</a:t>
            </a:fld>
            <a:endParaRPr lang="fr-FR" dirty="0">
              <a:solidFill>
                <a:srgbClr val="000000"/>
              </a:solidFill>
              <a:latin typeface="Arial"/>
            </a:endParaRPr>
          </a:p>
        </p:txBody>
      </p:sp>
      <p:sp>
        <p:nvSpPr>
          <p:cNvPr id="9" name="Espace réservé du contenu 2">
            <a:extLst>
              <a:ext uri="{FF2B5EF4-FFF2-40B4-BE49-F238E27FC236}">
                <a16:creationId xmlns:a16="http://schemas.microsoft.com/office/drawing/2014/main" id="{194506D1-B4D7-4CEF-B461-0995C37A4D04}"/>
              </a:ext>
            </a:extLst>
          </p:cNvPr>
          <p:cNvSpPr txBox="1">
            <a:spLocks/>
          </p:cNvSpPr>
          <p:nvPr/>
        </p:nvSpPr>
        <p:spPr>
          <a:xfrm>
            <a:off x="2113464" y="1391660"/>
            <a:ext cx="9323296" cy="4074679"/>
          </a:xfrm>
          <a:prstGeom prst="rect">
            <a:avLst/>
          </a:prstGeom>
        </p:spPr>
        <p:txBody>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1219170">
              <a:spcAft>
                <a:spcPts val="667"/>
              </a:spcAft>
            </a:pPr>
            <a:r>
              <a:rPr lang="fr-FR" sz="2800" b="1" dirty="0">
                <a:solidFill>
                  <a:srgbClr val="000000"/>
                </a:solidFill>
                <a:latin typeface="Arial"/>
              </a:rPr>
              <a:t>1. Objectifs des tests</a:t>
            </a:r>
          </a:p>
          <a:p>
            <a:pPr defTabSz="1219170">
              <a:spcAft>
                <a:spcPts val="667"/>
              </a:spcAft>
            </a:pPr>
            <a:endParaRPr lang="fr-FR" sz="2800" b="1" dirty="0">
              <a:solidFill>
                <a:srgbClr val="000000"/>
              </a:solidFill>
              <a:latin typeface="Arial"/>
            </a:endParaRPr>
          </a:p>
          <a:p>
            <a:pPr defTabSz="1219170">
              <a:spcAft>
                <a:spcPts val="667"/>
              </a:spcAft>
            </a:pPr>
            <a:r>
              <a:rPr lang="fr-FR" sz="2800" b="1" dirty="0">
                <a:solidFill>
                  <a:srgbClr val="000000"/>
                </a:solidFill>
                <a:latin typeface="Arial"/>
              </a:rPr>
              <a:t>2. Restitution des tests</a:t>
            </a:r>
          </a:p>
          <a:p>
            <a:pPr defTabSz="1219170">
              <a:spcAft>
                <a:spcPts val="667"/>
              </a:spcAft>
            </a:pPr>
            <a:endParaRPr lang="fr-FR" sz="2800" b="1" dirty="0">
              <a:solidFill>
                <a:srgbClr val="000000"/>
              </a:solidFill>
              <a:latin typeface="Arial"/>
            </a:endParaRPr>
          </a:p>
          <a:p>
            <a:pPr defTabSz="1219170">
              <a:spcAft>
                <a:spcPts val="667"/>
              </a:spcAft>
            </a:pPr>
            <a:r>
              <a:rPr lang="fr-FR" sz="2800" b="1" dirty="0">
                <a:solidFill>
                  <a:srgbClr val="000000"/>
                </a:solidFill>
                <a:latin typeface="Arial"/>
              </a:rPr>
              <a:t>3. Lecture, analyse et interprétation des tests</a:t>
            </a:r>
          </a:p>
          <a:p>
            <a:pPr defTabSz="1219170">
              <a:spcAft>
                <a:spcPts val="667"/>
              </a:spcAft>
            </a:pPr>
            <a:endParaRPr lang="fr-FR" sz="2800" b="1" dirty="0">
              <a:solidFill>
                <a:srgbClr val="000000"/>
              </a:solidFill>
              <a:latin typeface="Arial"/>
            </a:endParaRPr>
          </a:p>
          <a:p>
            <a:pPr defTabSz="1219170">
              <a:spcAft>
                <a:spcPts val="667"/>
              </a:spcAft>
            </a:pPr>
            <a:r>
              <a:rPr lang="fr-FR" sz="2800" b="1" dirty="0">
                <a:solidFill>
                  <a:srgbClr val="000000"/>
                </a:solidFill>
                <a:latin typeface="Arial"/>
              </a:rPr>
              <a:t>4. Remédiations</a:t>
            </a:r>
          </a:p>
          <a:p>
            <a:pPr defTabSz="1219170">
              <a:spcAft>
                <a:spcPts val="667"/>
              </a:spcAft>
            </a:pPr>
            <a:endParaRPr lang="fr-FR" sz="2800" b="1" dirty="0">
              <a:solidFill>
                <a:srgbClr val="000000"/>
              </a:solidFill>
              <a:latin typeface="Arial"/>
            </a:endParaRPr>
          </a:p>
          <a:p>
            <a:pPr defTabSz="1219170">
              <a:spcAft>
                <a:spcPts val="667"/>
              </a:spcAft>
            </a:pPr>
            <a:r>
              <a:rPr lang="fr-FR" sz="2800" b="1" dirty="0">
                <a:solidFill>
                  <a:srgbClr val="000000"/>
                </a:solidFill>
                <a:latin typeface="Arial"/>
              </a:rPr>
              <a:t>5. Pour aller plus loin</a:t>
            </a:r>
          </a:p>
          <a:p>
            <a:pPr defTabSz="1219170">
              <a:spcAft>
                <a:spcPts val="667"/>
              </a:spcAft>
            </a:pPr>
            <a:endParaRPr lang="fr-FR" sz="2133" dirty="0">
              <a:solidFill>
                <a:srgbClr val="000000"/>
              </a:solidFill>
              <a:latin typeface="Arial"/>
            </a:endParaRPr>
          </a:p>
        </p:txBody>
      </p:sp>
      <p:sp>
        <p:nvSpPr>
          <p:cNvPr id="11" name="Titre 1">
            <a:extLst>
              <a:ext uri="{FF2B5EF4-FFF2-40B4-BE49-F238E27FC236}">
                <a16:creationId xmlns:a16="http://schemas.microsoft.com/office/drawing/2014/main" id="{619987F1-0FBB-48C5-9D9D-E4373E298EF8}"/>
              </a:ext>
            </a:extLst>
          </p:cNvPr>
          <p:cNvSpPr txBox="1">
            <a:spLocks/>
          </p:cNvSpPr>
          <p:nvPr/>
        </p:nvSpPr>
        <p:spPr bwMode="gray">
          <a:xfrm>
            <a:off x="1427693" y="705644"/>
            <a:ext cx="10515600" cy="1325563"/>
          </a:xfrm>
          <a:prstGeom prst="rect">
            <a:avLst/>
          </a:prstGeom>
          <a:ln>
            <a:solidFill>
              <a:schemeClr val="tx1">
                <a:alpha val="0"/>
              </a:schemeClr>
            </a:solidFill>
          </a:ln>
        </p:spPr>
        <p:txBody>
          <a:bodyPr vert="horz" lIns="0" tIns="0" rIns="0" bIns="0" rtlCol="0" anchor="t" anchorCtr="0">
            <a:noAutofit/>
          </a:bodyPr>
          <a:lstStyle>
            <a:lvl1pPr algn="l" defTabSz="914400" rtl="0" eaLnBrk="1" latinLnBrk="0" hangingPunct="1">
              <a:lnSpc>
                <a:spcPct val="90000"/>
              </a:lnSpc>
              <a:spcBef>
                <a:spcPct val="0"/>
              </a:spcBef>
              <a:buNone/>
              <a:defRPr sz="100" b="1" kern="1200">
                <a:solidFill>
                  <a:schemeClr val="tx1">
                    <a:alpha val="0"/>
                  </a:schemeClr>
                </a:solidFill>
                <a:latin typeface="+mj-lt"/>
                <a:ea typeface="+mj-ea"/>
                <a:cs typeface="+mj-cs"/>
              </a:defRPr>
            </a:lvl1pPr>
          </a:lstStyle>
          <a:p>
            <a:pPr defTabSz="1219170"/>
            <a:r>
              <a:rPr lang="fr-FR" sz="133">
                <a:solidFill>
                  <a:srgbClr val="000000">
                    <a:alpha val="0"/>
                  </a:srgbClr>
                </a:solidFill>
                <a:latin typeface="Arial"/>
              </a:rPr>
              <a:t>Les évaluations nationales</a:t>
            </a:r>
            <a:endParaRPr lang="fr-FR" sz="133" dirty="0">
              <a:solidFill>
                <a:srgbClr val="000000">
                  <a:alpha val="0"/>
                </a:srgbClr>
              </a:solidFill>
              <a:latin typeface="Arial"/>
            </a:endParaRPr>
          </a:p>
        </p:txBody>
      </p:sp>
      <p:sp>
        <p:nvSpPr>
          <p:cNvPr id="13" name="ZoneTexte 12">
            <a:extLst>
              <a:ext uri="{FF2B5EF4-FFF2-40B4-BE49-F238E27FC236}">
                <a16:creationId xmlns:a16="http://schemas.microsoft.com/office/drawing/2014/main" id="{3F45C95F-114B-4AD9-B9D9-30605518F02C}"/>
              </a:ext>
            </a:extLst>
          </p:cNvPr>
          <p:cNvSpPr txBox="1"/>
          <p:nvPr/>
        </p:nvSpPr>
        <p:spPr>
          <a:xfrm>
            <a:off x="5129985" y="342475"/>
            <a:ext cx="2874148" cy="666786"/>
          </a:xfrm>
          <a:prstGeom prst="rect">
            <a:avLst/>
          </a:prstGeom>
          <a:noFill/>
        </p:spPr>
        <p:txBody>
          <a:bodyPr wrap="square">
            <a:spAutoFit/>
          </a:bodyPr>
          <a:lstStyle/>
          <a:p>
            <a:pPr defTabSz="1219170"/>
            <a:r>
              <a:rPr lang="fr-FR" sz="3733" b="1" dirty="0">
                <a:solidFill>
                  <a:srgbClr val="000000"/>
                </a:solidFill>
                <a:latin typeface="Arial"/>
              </a:rPr>
              <a:t>Sommaire</a:t>
            </a:r>
            <a:endParaRPr lang="fr-FR" sz="3733" dirty="0">
              <a:solidFill>
                <a:srgbClr val="000000"/>
              </a:solidFill>
              <a:latin typeface="Arial"/>
            </a:endParaRPr>
          </a:p>
        </p:txBody>
      </p:sp>
    </p:spTree>
    <p:extLst>
      <p:ext uri="{BB962C8B-B14F-4D97-AF65-F5344CB8AC3E}">
        <p14:creationId xmlns:p14="http://schemas.microsoft.com/office/powerpoint/2010/main" val="25517201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5BCBBD-5B8D-4F3C-8515-0B1F44D729F5}"/>
              </a:ext>
            </a:extLst>
          </p:cNvPr>
          <p:cNvSpPr>
            <a:spLocks noGrp="1"/>
          </p:cNvSpPr>
          <p:nvPr>
            <p:ph type="title"/>
          </p:nvPr>
        </p:nvSpPr>
        <p:spPr/>
        <p:txBody>
          <a:bodyPr/>
          <a:lstStyle/>
          <a:p>
            <a:endParaRPr lang="fr-FR"/>
          </a:p>
        </p:txBody>
      </p:sp>
      <p:sp>
        <p:nvSpPr>
          <p:cNvPr id="3" name="Espace réservé de la date 2">
            <a:extLst>
              <a:ext uri="{FF2B5EF4-FFF2-40B4-BE49-F238E27FC236}">
                <a16:creationId xmlns:a16="http://schemas.microsoft.com/office/drawing/2014/main" id="{2AA4ACEA-5672-4FE6-8100-73A973656CCE}"/>
              </a:ext>
            </a:extLst>
          </p:cNvPr>
          <p:cNvSpPr>
            <a:spLocks noGrp="1"/>
          </p:cNvSpPr>
          <p:nvPr>
            <p:ph type="dt" sz="half" idx="10"/>
          </p:nvPr>
        </p:nvSpPr>
        <p:spPr/>
        <p:txBody>
          <a:bodyPr/>
          <a:lstStyle/>
          <a:p>
            <a:pPr algn="r" defTabSz="1219170"/>
            <a:fld id="{1FEA8B34-72F0-47C0-9780-F49A626F7D99}" type="datetime1">
              <a:rPr lang="fr-FR" cap="all">
                <a:solidFill>
                  <a:srgbClr val="000000"/>
                </a:solidFill>
                <a:latin typeface="Arial"/>
              </a:rPr>
              <a:pPr algn="r" defTabSz="1219170"/>
              <a:t>11/10/2022</a:t>
            </a:fld>
            <a:endParaRPr lang="fr-FR" cap="all" dirty="0">
              <a:solidFill>
                <a:srgbClr val="000000"/>
              </a:solidFill>
              <a:latin typeface="Arial"/>
            </a:endParaRPr>
          </a:p>
        </p:txBody>
      </p:sp>
      <p:sp>
        <p:nvSpPr>
          <p:cNvPr id="4" name="Espace réservé du pied de page 3">
            <a:extLst>
              <a:ext uri="{FF2B5EF4-FFF2-40B4-BE49-F238E27FC236}">
                <a16:creationId xmlns:a16="http://schemas.microsoft.com/office/drawing/2014/main" id="{4A986C46-8CC6-4880-9FC3-F6BAB0AE87B5}"/>
              </a:ext>
            </a:extLst>
          </p:cNvPr>
          <p:cNvSpPr>
            <a:spLocks noGrp="1"/>
          </p:cNvSpPr>
          <p:nvPr>
            <p:ph type="ftr" sz="quarter" idx="11"/>
          </p:nvPr>
        </p:nvSpPr>
        <p:spPr/>
        <p:txBody>
          <a:bodyPr/>
          <a:lstStyle/>
          <a:p>
            <a:pPr defTabSz="1219170"/>
            <a:r>
              <a:rPr lang="fr-FR">
                <a:solidFill>
                  <a:srgbClr val="000000"/>
                </a:solidFill>
                <a:latin typeface="Arial"/>
              </a:rPr>
              <a:t>IEN Lettres-histoire-Géographie</a:t>
            </a:r>
            <a:endParaRPr lang="fr-FR" dirty="0">
              <a:solidFill>
                <a:srgbClr val="000000"/>
              </a:solidFill>
              <a:latin typeface="Arial"/>
            </a:endParaRPr>
          </a:p>
        </p:txBody>
      </p:sp>
      <p:sp>
        <p:nvSpPr>
          <p:cNvPr id="5" name="Espace réservé du numéro de diapositive 4">
            <a:extLst>
              <a:ext uri="{FF2B5EF4-FFF2-40B4-BE49-F238E27FC236}">
                <a16:creationId xmlns:a16="http://schemas.microsoft.com/office/drawing/2014/main" id="{171195AB-3D04-4AF3-8382-4259B31A10CE}"/>
              </a:ext>
            </a:extLst>
          </p:cNvPr>
          <p:cNvSpPr>
            <a:spLocks noGrp="1"/>
          </p:cNvSpPr>
          <p:nvPr>
            <p:ph type="sldNum" sz="quarter" idx="12"/>
          </p:nvPr>
        </p:nvSpPr>
        <p:spPr/>
        <p:txBody>
          <a:bodyPr/>
          <a:lstStyle/>
          <a:p>
            <a:pPr defTabSz="1219170"/>
            <a:fld id="{733122C9-A0B9-462F-8757-0847AD287B63}" type="slidenum">
              <a:rPr lang="fr-FR">
                <a:solidFill>
                  <a:srgbClr val="000000"/>
                </a:solidFill>
                <a:latin typeface="Arial"/>
              </a:rPr>
              <a:pPr defTabSz="1219170"/>
              <a:t>20</a:t>
            </a:fld>
            <a:endParaRPr lang="fr-FR" dirty="0">
              <a:solidFill>
                <a:srgbClr val="000000"/>
              </a:solidFill>
              <a:latin typeface="Arial"/>
            </a:endParaRPr>
          </a:p>
        </p:txBody>
      </p:sp>
      <p:sp>
        <p:nvSpPr>
          <p:cNvPr id="11" name="Titre 1">
            <a:extLst>
              <a:ext uri="{FF2B5EF4-FFF2-40B4-BE49-F238E27FC236}">
                <a16:creationId xmlns:a16="http://schemas.microsoft.com/office/drawing/2014/main" id="{619987F1-0FBB-48C5-9D9D-E4373E298EF8}"/>
              </a:ext>
            </a:extLst>
          </p:cNvPr>
          <p:cNvSpPr txBox="1">
            <a:spLocks/>
          </p:cNvSpPr>
          <p:nvPr/>
        </p:nvSpPr>
        <p:spPr bwMode="gray">
          <a:xfrm>
            <a:off x="1427693" y="705644"/>
            <a:ext cx="10515600" cy="1325563"/>
          </a:xfrm>
          <a:prstGeom prst="rect">
            <a:avLst/>
          </a:prstGeom>
          <a:ln>
            <a:solidFill>
              <a:schemeClr val="tx1">
                <a:alpha val="0"/>
              </a:schemeClr>
            </a:solidFill>
          </a:ln>
        </p:spPr>
        <p:txBody>
          <a:bodyPr vert="horz" lIns="0" tIns="0" rIns="0" bIns="0" rtlCol="0" anchor="t" anchorCtr="0">
            <a:noAutofit/>
          </a:bodyPr>
          <a:lstStyle>
            <a:lvl1pPr algn="l" defTabSz="914400" rtl="0" eaLnBrk="1" latinLnBrk="0" hangingPunct="1">
              <a:lnSpc>
                <a:spcPct val="90000"/>
              </a:lnSpc>
              <a:spcBef>
                <a:spcPct val="0"/>
              </a:spcBef>
              <a:buNone/>
              <a:defRPr sz="100" b="1" kern="1200">
                <a:solidFill>
                  <a:schemeClr val="tx1">
                    <a:alpha val="0"/>
                  </a:schemeClr>
                </a:solidFill>
                <a:latin typeface="+mj-lt"/>
                <a:ea typeface="+mj-ea"/>
                <a:cs typeface="+mj-cs"/>
              </a:defRPr>
            </a:lvl1pPr>
          </a:lstStyle>
          <a:p>
            <a:pPr defTabSz="1219170"/>
            <a:r>
              <a:rPr lang="fr-FR" sz="133">
                <a:solidFill>
                  <a:srgbClr val="000000">
                    <a:alpha val="0"/>
                  </a:srgbClr>
                </a:solidFill>
                <a:latin typeface="Arial"/>
              </a:rPr>
              <a:t>Les évaluations nationales</a:t>
            </a:r>
            <a:endParaRPr lang="fr-FR" sz="133" dirty="0">
              <a:solidFill>
                <a:srgbClr val="000000">
                  <a:alpha val="0"/>
                </a:srgbClr>
              </a:solidFill>
              <a:latin typeface="Arial"/>
            </a:endParaRPr>
          </a:p>
        </p:txBody>
      </p:sp>
      <p:sp>
        <p:nvSpPr>
          <p:cNvPr id="13" name="ZoneTexte 12">
            <a:extLst>
              <a:ext uri="{FF2B5EF4-FFF2-40B4-BE49-F238E27FC236}">
                <a16:creationId xmlns:a16="http://schemas.microsoft.com/office/drawing/2014/main" id="{3F45C95F-114B-4AD9-B9D9-30605518F02C}"/>
              </a:ext>
            </a:extLst>
          </p:cNvPr>
          <p:cNvSpPr txBox="1"/>
          <p:nvPr/>
        </p:nvSpPr>
        <p:spPr>
          <a:xfrm>
            <a:off x="2532859" y="68551"/>
            <a:ext cx="7944639" cy="666786"/>
          </a:xfrm>
          <a:prstGeom prst="rect">
            <a:avLst/>
          </a:prstGeom>
          <a:noFill/>
        </p:spPr>
        <p:txBody>
          <a:bodyPr wrap="square">
            <a:spAutoFit/>
          </a:bodyPr>
          <a:lstStyle/>
          <a:p>
            <a:pPr algn="ctr" defTabSz="1219170"/>
            <a:r>
              <a:rPr lang="fr-FR" sz="3733" b="1" dirty="0">
                <a:solidFill>
                  <a:srgbClr val="000000"/>
                </a:solidFill>
                <a:latin typeface="Arial"/>
              </a:rPr>
              <a:t>Fiche de restitution globale</a:t>
            </a:r>
            <a:endParaRPr lang="fr-FR" sz="2800" dirty="0">
              <a:solidFill>
                <a:srgbClr val="000000"/>
              </a:solidFill>
              <a:latin typeface="Arial"/>
            </a:endParaRPr>
          </a:p>
        </p:txBody>
      </p:sp>
      <p:pic>
        <p:nvPicPr>
          <p:cNvPr id="6" name="Image 5"/>
          <p:cNvPicPr>
            <a:picLocks noChangeAspect="1"/>
          </p:cNvPicPr>
          <p:nvPr/>
        </p:nvPicPr>
        <p:blipFill>
          <a:blip r:embed="rId3"/>
          <a:stretch>
            <a:fillRect/>
          </a:stretch>
        </p:blipFill>
        <p:spPr>
          <a:xfrm>
            <a:off x="2096449" y="824661"/>
            <a:ext cx="3884301" cy="5497613"/>
          </a:xfrm>
          <a:prstGeom prst="rect">
            <a:avLst/>
          </a:prstGeom>
        </p:spPr>
      </p:pic>
      <p:pic>
        <p:nvPicPr>
          <p:cNvPr id="7" name="Image 6"/>
          <p:cNvPicPr>
            <a:picLocks noChangeAspect="1"/>
          </p:cNvPicPr>
          <p:nvPr/>
        </p:nvPicPr>
        <p:blipFill>
          <a:blip r:embed="rId4"/>
          <a:stretch>
            <a:fillRect/>
          </a:stretch>
        </p:blipFill>
        <p:spPr>
          <a:xfrm>
            <a:off x="6634769" y="744717"/>
            <a:ext cx="3951662" cy="5611633"/>
          </a:xfrm>
          <a:prstGeom prst="rect">
            <a:avLst/>
          </a:prstGeom>
        </p:spPr>
      </p:pic>
    </p:spTree>
    <p:extLst>
      <p:ext uri="{BB962C8B-B14F-4D97-AF65-F5344CB8AC3E}">
        <p14:creationId xmlns:p14="http://schemas.microsoft.com/office/powerpoint/2010/main" val="2936065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latin typeface="Arial" panose="020B0604020202020204" pitchFamily="34" charset="0"/>
                <a:cs typeface="Arial" panose="020B0604020202020204" pitchFamily="34" charset="0"/>
              </a:rPr>
              <a:t>3. Lecture, analyse et interprétation des tests</a:t>
            </a:r>
          </a:p>
        </p:txBody>
      </p:sp>
      <p:sp>
        <p:nvSpPr>
          <p:cNvPr id="3" name="Espace réservé du texte 2"/>
          <p:cNvSpPr>
            <a:spLocks noGrp="1"/>
          </p:cNvSpPr>
          <p:nvPr>
            <p:ph type="body" idx="1"/>
          </p:nvPr>
        </p:nvSpPr>
        <p:spPr/>
        <p:txBody>
          <a:bodyPr>
            <a:normAutofit/>
          </a:bodyPr>
          <a:lstStyle/>
          <a:p>
            <a:r>
              <a:rPr lang="fr-FR" sz="6000" dirty="0"/>
              <a:t>Baccalauréat professionnel</a:t>
            </a:r>
          </a:p>
          <a:p>
            <a:pPr algn="r"/>
            <a:endParaRPr lang="fr-FR" sz="6000" dirty="0"/>
          </a:p>
        </p:txBody>
      </p:sp>
    </p:spTree>
    <p:extLst>
      <p:ext uri="{BB962C8B-B14F-4D97-AF65-F5344CB8AC3E}">
        <p14:creationId xmlns:p14="http://schemas.microsoft.com/office/powerpoint/2010/main" val="34734812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5BCBBD-5B8D-4F3C-8515-0B1F44D729F5}"/>
              </a:ext>
            </a:extLst>
          </p:cNvPr>
          <p:cNvSpPr>
            <a:spLocks noGrp="1"/>
          </p:cNvSpPr>
          <p:nvPr>
            <p:ph type="title"/>
          </p:nvPr>
        </p:nvSpPr>
        <p:spPr/>
        <p:txBody>
          <a:bodyPr/>
          <a:lstStyle/>
          <a:p>
            <a:endParaRPr lang="fr-FR"/>
          </a:p>
        </p:txBody>
      </p:sp>
      <p:sp>
        <p:nvSpPr>
          <p:cNvPr id="3" name="Espace réservé de la date 2">
            <a:extLst>
              <a:ext uri="{FF2B5EF4-FFF2-40B4-BE49-F238E27FC236}">
                <a16:creationId xmlns:a16="http://schemas.microsoft.com/office/drawing/2014/main" id="{2AA4ACEA-5672-4FE6-8100-73A973656CCE}"/>
              </a:ext>
            </a:extLst>
          </p:cNvPr>
          <p:cNvSpPr>
            <a:spLocks noGrp="1"/>
          </p:cNvSpPr>
          <p:nvPr>
            <p:ph type="dt" sz="half" idx="10"/>
          </p:nvPr>
        </p:nvSpPr>
        <p:spPr/>
        <p:txBody>
          <a:bodyPr/>
          <a:lstStyle/>
          <a:p>
            <a:pPr algn="r" defTabSz="1219170"/>
            <a:fld id="{1FEA8B34-72F0-47C0-9780-F49A626F7D99}" type="datetime1">
              <a:rPr lang="fr-FR" cap="all">
                <a:solidFill>
                  <a:srgbClr val="000000"/>
                </a:solidFill>
                <a:latin typeface="Arial"/>
              </a:rPr>
              <a:pPr algn="r" defTabSz="1219170"/>
              <a:t>11/10/2022</a:t>
            </a:fld>
            <a:endParaRPr lang="fr-FR" cap="all" dirty="0">
              <a:solidFill>
                <a:srgbClr val="000000"/>
              </a:solidFill>
              <a:latin typeface="Arial"/>
            </a:endParaRPr>
          </a:p>
        </p:txBody>
      </p:sp>
      <p:sp>
        <p:nvSpPr>
          <p:cNvPr id="4" name="Espace réservé du pied de page 3">
            <a:extLst>
              <a:ext uri="{FF2B5EF4-FFF2-40B4-BE49-F238E27FC236}">
                <a16:creationId xmlns:a16="http://schemas.microsoft.com/office/drawing/2014/main" id="{4A986C46-8CC6-4880-9FC3-F6BAB0AE87B5}"/>
              </a:ext>
            </a:extLst>
          </p:cNvPr>
          <p:cNvSpPr>
            <a:spLocks noGrp="1"/>
          </p:cNvSpPr>
          <p:nvPr>
            <p:ph type="ftr" sz="quarter" idx="11"/>
          </p:nvPr>
        </p:nvSpPr>
        <p:spPr/>
        <p:txBody>
          <a:bodyPr/>
          <a:lstStyle/>
          <a:p>
            <a:pPr defTabSz="1219170"/>
            <a:r>
              <a:rPr lang="fr-FR">
                <a:solidFill>
                  <a:srgbClr val="000000"/>
                </a:solidFill>
                <a:latin typeface="Arial"/>
              </a:rPr>
              <a:t>IEN Lettres-histoire-Géographie</a:t>
            </a:r>
            <a:endParaRPr lang="fr-FR" dirty="0">
              <a:solidFill>
                <a:srgbClr val="000000"/>
              </a:solidFill>
              <a:latin typeface="Arial"/>
            </a:endParaRPr>
          </a:p>
        </p:txBody>
      </p:sp>
      <p:sp>
        <p:nvSpPr>
          <p:cNvPr id="5" name="Espace réservé du numéro de diapositive 4">
            <a:extLst>
              <a:ext uri="{FF2B5EF4-FFF2-40B4-BE49-F238E27FC236}">
                <a16:creationId xmlns:a16="http://schemas.microsoft.com/office/drawing/2014/main" id="{171195AB-3D04-4AF3-8382-4259B31A10CE}"/>
              </a:ext>
            </a:extLst>
          </p:cNvPr>
          <p:cNvSpPr>
            <a:spLocks noGrp="1"/>
          </p:cNvSpPr>
          <p:nvPr>
            <p:ph type="sldNum" sz="quarter" idx="12"/>
          </p:nvPr>
        </p:nvSpPr>
        <p:spPr/>
        <p:txBody>
          <a:bodyPr/>
          <a:lstStyle/>
          <a:p>
            <a:pPr defTabSz="1219170"/>
            <a:fld id="{733122C9-A0B9-462F-8757-0847AD287B63}" type="slidenum">
              <a:rPr lang="fr-FR">
                <a:solidFill>
                  <a:srgbClr val="000000"/>
                </a:solidFill>
                <a:latin typeface="Arial"/>
              </a:rPr>
              <a:pPr defTabSz="1219170"/>
              <a:t>22</a:t>
            </a:fld>
            <a:endParaRPr lang="fr-FR" dirty="0">
              <a:solidFill>
                <a:srgbClr val="000000"/>
              </a:solidFill>
              <a:latin typeface="Arial"/>
            </a:endParaRPr>
          </a:p>
        </p:txBody>
      </p:sp>
      <p:sp>
        <p:nvSpPr>
          <p:cNvPr id="11" name="Titre 1">
            <a:extLst>
              <a:ext uri="{FF2B5EF4-FFF2-40B4-BE49-F238E27FC236}">
                <a16:creationId xmlns:a16="http://schemas.microsoft.com/office/drawing/2014/main" id="{619987F1-0FBB-48C5-9D9D-E4373E298EF8}"/>
              </a:ext>
            </a:extLst>
          </p:cNvPr>
          <p:cNvSpPr txBox="1">
            <a:spLocks/>
          </p:cNvSpPr>
          <p:nvPr/>
        </p:nvSpPr>
        <p:spPr bwMode="gray">
          <a:xfrm>
            <a:off x="1427693" y="705644"/>
            <a:ext cx="10515600" cy="1325563"/>
          </a:xfrm>
          <a:prstGeom prst="rect">
            <a:avLst/>
          </a:prstGeom>
          <a:ln>
            <a:solidFill>
              <a:schemeClr val="tx1">
                <a:alpha val="0"/>
              </a:schemeClr>
            </a:solidFill>
          </a:ln>
        </p:spPr>
        <p:txBody>
          <a:bodyPr vert="horz" lIns="0" tIns="0" rIns="0" bIns="0" rtlCol="0" anchor="t" anchorCtr="0">
            <a:noAutofit/>
          </a:bodyPr>
          <a:lstStyle>
            <a:lvl1pPr algn="l" defTabSz="914400" rtl="0" eaLnBrk="1" latinLnBrk="0" hangingPunct="1">
              <a:lnSpc>
                <a:spcPct val="90000"/>
              </a:lnSpc>
              <a:spcBef>
                <a:spcPct val="0"/>
              </a:spcBef>
              <a:buNone/>
              <a:defRPr sz="100" b="1" kern="1200">
                <a:solidFill>
                  <a:schemeClr val="tx1">
                    <a:alpha val="0"/>
                  </a:schemeClr>
                </a:solidFill>
                <a:latin typeface="+mj-lt"/>
                <a:ea typeface="+mj-ea"/>
                <a:cs typeface="+mj-cs"/>
              </a:defRPr>
            </a:lvl1pPr>
          </a:lstStyle>
          <a:p>
            <a:pPr defTabSz="1219170"/>
            <a:r>
              <a:rPr lang="fr-FR" sz="133">
                <a:solidFill>
                  <a:srgbClr val="000000">
                    <a:alpha val="0"/>
                  </a:srgbClr>
                </a:solidFill>
                <a:latin typeface="Arial"/>
              </a:rPr>
              <a:t>Les évaluations nationales</a:t>
            </a:r>
            <a:endParaRPr lang="fr-FR" sz="133" dirty="0">
              <a:solidFill>
                <a:srgbClr val="000000">
                  <a:alpha val="0"/>
                </a:srgbClr>
              </a:solidFill>
              <a:latin typeface="Arial"/>
            </a:endParaRPr>
          </a:p>
        </p:txBody>
      </p:sp>
      <p:sp>
        <p:nvSpPr>
          <p:cNvPr id="13" name="ZoneTexte 12">
            <a:extLst>
              <a:ext uri="{FF2B5EF4-FFF2-40B4-BE49-F238E27FC236}">
                <a16:creationId xmlns:a16="http://schemas.microsoft.com/office/drawing/2014/main" id="{3F45C95F-114B-4AD9-B9D9-30605518F02C}"/>
              </a:ext>
            </a:extLst>
          </p:cNvPr>
          <p:cNvSpPr txBox="1"/>
          <p:nvPr/>
        </p:nvSpPr>
        <p:spPr>
          <a:xfrm>
            <a:off x="1149090" y="120000"/>
            <a:ext cx="7944639" cy="974562"/>
          </a:xfrm>
          <a:prstGeom prst="rect">
            <a:avLst/>
          </a:prstGeom>
          <a:noFill/>
        </p:spPr>
        <p:txBody>
          <a:bodyPr wrap="square">
            <a:spAutoFit/>
          </a:bodyPr>
          <a:lstStyle/>
          <a:p>
            <a:pPr algn="ctr" defTabSz="1219170"/>
            <a:r>
              <a:rPr lang="fr-FR" sz="3733" b="1" dirty="0">
                <a:solidFill>
                  <a:srgbClr val="000000"/>
                </a:solidFill>
                <a:latin typeface="Arial"/>
              </a:rPr>
              <a:t>Compréhension de l’écrit</a:t>
            </a:r>
          </a:p>
          <a:p>
            <a:pPr algn="ctr" defTabSz="1219170"/>
            <a:r>
              <a:rPr lang="fr-FR" sz="2000" b="1" dirty="0">
                <a:solidFill>
                  <a:srgbClr val="000000"/>
                </a:solidFill>
                <a:latin typeface="Arial"/>
              </a:rPr>
              <a:t>Rappel des supports</a:t>
            </a:r>
            <a:endParaRPr lang="fr-FR" sz="2000" dirty="0">
              <a:solidFill>
                <a:srgbClr val="000000"/>
              </a:solidFill>
              <a:latin typeface="Arial"/>
            </a:endParaRPr>
          </a:p>
        </p:txBody>
      </p:sp>
      <p:pic>
        <p:nvPicPr>
          <p:cNvPr id="8" name="Image 7">
            <a:extLst>
              <a:ext uri="{FF2B5EF4-FFF2-40B4-BE49-F238E27FC236}">
                <a16:creationId xmlns:a16="http://schemas.microsoft.com/office/drawing/2014/main" id="{BCE0F36C-1DD0-4EB5-BE22-83E2EB1A5B2B}"/>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b="3564"/>
          <a:stretch/>
        </p:blipFill>
        <p:spPr>
          <a:xfrm>
            <a:off x="4542380" y="1232284"/>
            <a:ext cx="3107241" cy="2714091"/>
          </a:xfrm>
          <a:prstGeom prst="rect">
            <a:avLst/>
          </a:prstGeom>
        </p:spPr>
      </p:pic>
      <p:sp>
        <p:nvSpPr>
          <p:cNvPr id="26" name="ZoneTexte 25">
            <a:extLst>
              <a:ext uri="{FF2B5EF4-FFF2-40B4-BE49-F238E27FC236}">
                <a16:creationId xmlns:a16="http://schemas.microsoft.com/office/drawing/2014/main" id="{15AF3A57-DDF8-4A92-9CE9-DF8848F46D27}"/>
              </a:ext>
            </a:extLst>
          </p:cNvPr>
          <p:cNvSpPr txBox="1"/>
          <p:nvPr/>
        </p:nvSpPr>
        <p:spPr>
          <a:xfrm>
            <a:off x="2713801" y="4250009"/>
            <a:ext cx="6764398" cy="181588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FR" sz="1600" b="1" dirty="0"/>
              <a:t>Différences avec le test de CAP :</a:t>
            </a:r>
          </a:p>
          <a:p>
            <a:pPr marL="285750" indent="-285750">
              <a:buFontTx/>
              <a:buChar char="-"/>
            </a:pPr>
            <a:r>
              <a:rPr lang="fr-FR" sz="1600" dirty="0"/>
              <a:t>Longueur des supports</a:t>
            </a:r>
          </a:p>
          <a:p>
            <a:pPr marL="285750" indent="-285750">
              <a:buFontTx/>
              <a:buChar char="-"/>
            </a:pPr>
            <a:r>
              <a:rPr lang="fr-FR" sz="1600" dirty="0"/>
              <a:t>Complexité thématique, lexicale et syntaxique accrue.</a:t>
            </a:r>
          </a:p>
          <a:p>
            <a:pPr marL="285750" indent="-285750">
              <a:buFontTx/>
              <a:buChar char="-"/>
            </a:pPr>
            <a:r>
              <a:rPr lang="fr-FR" sz="1600" dirty="0"/>
              <a:t>Mise en relation de divers documents dont il faut identifier les visées spécifiques.</a:t>
            </a:r>
          </a:p>
          <a:p>
            <a:pPr marL="285750" indent="-285750">
              <a:buFontTx/>
              <a:buChar char="-"/>
            </a:pPr>
            <a:r>
              <a:rPr lang="fr-FR" sz="1600" dirty="0"/>
              <a:t>Nécessité de réaliser des inférences plus complexes pour accéder au sens global.</a:t>
            </a:r>
          </a:p>
        </p:txBody>
      </p:sp>
      <p:grpSp>
        <p:nvGrpSpPr>
          <p:cNvPr id="18" name="Groupe 17">
            <a:extLst>
              <a:ext uri="{FF2B5EF4-FFF2-40B4-BE49-F238E27FC236}">
                <a16:creationId xmlns:a16="http://schemas.microsoft.com/office/drawing/2014/main" id="{09B397B0-2F0E-06CD-0DAB-2AC0F11C35E2}"/>
              </a:ext>
            </a:extLst>
          </p:cNvPr>
          <p:cNvGrpSpPr/>
          <p:nvPr/>
        </p:nvGrpSpPr>
        <p:grpSpPr>
          <a:xfrm>
            <a:off x="3292418" y="2168929"/>
            <a:ext cx="1339413" cy="1728596"/>
            <a:chOff x="201288" y="2266139"/>
            <a:chExt cx="1339413" cy="1728596"/>
          </a:xfrm>
        </p:grpSpPr>
        <p:grpSp>
          <p:nvGrpSpPr>
            <p:cNvPr id="10" name="Groupe 9">
              <a:extLst>
                <a:ext uri="{FF2B5EF4-FFF2-40B4-BE49-F238E27FC236}">
                  <a16:creationId xmlns:a16="http://schemas.microsoft.com/office/drawing/2014/main" id="{4801FFDD-6594-C62B-4697-AF81E11EDD3B}"/>
                </a:ext>
              </a:extLst>
            </p:cNvPr>
            <p:cNvGrpSpPr/>
            <p:nvPr/>
          </p:nvGrpSpPr>
          <p:grpSpPr>
            <a:xfrm>
              <a:off x="201288" y="2266139"/>
              <a:ext cx="1339412" cy="769441"/>
              <a:chOff x="201288" y="2266139"/>
              <a:chExt cx="1339412" cy="769441"/>
            </a:xfrm>
          </p:grpSpPr>
          <p:sp>
            <p:nvSpPr>
              <p:cNvPr id="6" name="ZoneTexte 5">
                <a:extLst>
                  <a:ext uri="{FF2B5EF4-FFF2-40B4-BE49-F238E27FC236}">
                    <a16:creationId xmlns:a16="http://schemas.microsoft.com/office/drawing/2014/main" id="{3573E355-9F9A-4B45-90B5-145E789B4F47}"/>
                  </a:ext>
                </a:extLst>
              </p:cNvPr>
              <p:cNvSpPr txBox="1"/>
              <p:nvPr/>
            </p:nvSpPr>
            <p:spPr>
              <a:xfrm>
                <a:off x="201288" y="2266139"/>
                <a:ext cx="841814" cy="76944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fr-FR" sz="1100" dirty="0"/>
                  <a:t>Support commun aux voies GT et Pro</a:t>
                </a:r>
              </a:p>
            </p:txBody>
          </p:sp>
          <p:sp>
            <p:nvSpPr>
              <p:cNvPr id="9" name="Flèche : droite 8">
                <a:extLst>
                  <a:ext uri="{FF2B5EF4-FFF2-40B4-BE49-F238E27FC236}">
                    <a16:creationId xmlns:a16="http://schemas.microsoft.com/office/drawing/2014/main" id="{58AA158C-AD47-4EDB-BEBC-8ED07DAA7168}"/>
                  </a:ext>
                </a:extLst>
              </p:cNvPr>
              <p:cNvSpPr/>
              <p:nvPr/>
            </p:nvSpPr>
            <p:spPr>
              <a:xfrm>
                <a:off x="1065997" y="2645655"/>
                <a:ext cx="474703" cy="187918"/>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dirty="0"/>
              </a:p>
            </p:txBody>
          </p:sp>
        </p:grpSp>
        <p:grpSp>
          <p:nvGrpSpPr>
            <p:cNvPr id="16" name="Groupe 15">
              <a:extLst>
                <a:ext uri="{FF2B5EF4-FFF2-40B4-BE49-F238E27FC236}">
                  <a16:creationId xmlns:a16="http://schemas.microsoft.com/office/drawing/2014/main" id="{13D4845E-3DF9-B3B0-9D86-4BA5CC670C04}"/>
                </a:ext>
              </a:extLst>
            </p:cNvPr>
            <p:cNvGrpSpPr/>
            <p:nvPr/>
          </p:nvGrpSpPr>
          <p:grpSpPr>
            <a:xfrm>
              <a:off x="212353" y="3225294"/>
              <a:ext cx="1328348" cy="769441"/>
              <a:chOff x="212353" y="3225294"/>
              <a:chExt cx="1328348" cy="769441"/>
            </a:xfrm>
          </p:grpSpPr>
          <p:sp>
            <p:nvSpPr>
              <p:cNvPr id="20" name="ZoneTexte 19">
                <a:extLst>
                  <a:ext uri="{FF2B5EF4-FFF2-40B4-BE49-F238E27FC236}">
                    <a16:creationId xmlns:a16="http://schemas.microsoft.com/office/drawing/2014/main" id="{F5C050DC-0F8B-4A95-8AC0-37B659488056}"/>
                  </a:ext>
                </a:extLst>
              </p:cNvPr>
              <p:cNvSpPr txBox="1"/>
              <p:nvPr/>
            </p:nvSpPr>
            <p:spPr>
              <a:xfrm>
                <a:off x="212353" y="3225294"/>
                <a:ext cx="841814" cy="76944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fr-FR" sz="1100" dirty="0"/>
                  <a:t>Support spécifique à la voie pro</a:t>
                </a:r>
              </a:p>
            </p:txBody>
          </p:sp>
          <p:sp>
            <p:nvSpPr>
              <p:cNvPr id="22" name="Flèche : droite 21">
                <a:extLst>
                  <a:ext uri="{FF2B5EF4-FFF2-40B4-BE49-F238E27FC236}">
                    <a16:creationId xmlns:a16="http://schemas.microsoft.com/office/drawing/2014/main" id="{1041BBDC-A85D-401B-A84D-CE0AA03DA50E}"/>
                  </a:ext>
                </a:extLst>
              </p:cNvPr>
              <p:cNvSpPr/>
              <p:nvPr/>
            </p:nvSpPr>
            <p:spPr>
              <a:xfrm>
                <a:off x="1040793" y="3440056"/>
                <a:ext cx="499908" cy="153325"/>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dirty="0"/>
              </a:p>
            </p:txBody>
          </p:sp>
        </p:grpSp>
      </p:grpSp>
    </p:spTree>
    <p:extLst>
      <p:ext uri="{BB962C8B-B14F-4D97-AF65-F5344CB8AC3E}">
        <p14:creationId xmlns:p14="http://schemas.microsoft.com/office/powerpoint/2010/main" val="14478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5BCBBD-5B8D-4F3C-8515-0B1F44D729F5}"/>
              </a:ext>
            </a:extLst>
          </p:cNvPr>
          <p:cNvSpPr>
            <a:spLocks noGrp="1"/>
          </p:cNvSpPr>
          <p:nvPr>
            <p:ph type="title"/>
          </p:nvPr>
        </p:nvSpPr>
        <p:spPr/>
        <p:txBody>
          <a:bodyPr/>
          <a:lstStyle/>
          <a:p>
            <a:endParaRPr lang="fr-FR"/>
          </a:p>
        </p:txBody>
      </p:sp>
      <p:sp>
        <p:nvSpPr>
          <p:cNvPr id="3" name="Espace réservé de la date 2">
            <a:extLst>
              <a:ext uri="{FF2B5EF4-FFF2-40B4-BE49-F238E27FC236}">
                <a16:creationId xmlns:a16="http://schemas.microsoft.com/office/drawing/2014/main" id="{2AA4ACEA-5672-4FE6-8100-73A973656CCE}"/>
              </a:ext>
            </a:extLst>
          </p:cNvPr>
          <p:cNvSpPr>
            <a:spLocks noGrp="1"/>
          </p:cNvSpPr>
          <p:nvPr>
            <p:ph type="dt" sz="half" idx="10"/>
          </p:nvPr>
        </p:nvSpPr>
        <p:spPr/>
        <p:txBody>
          <a:bodyPr/>
          <a:lstStyle/>
          <a:p>
            <a:pPr algn="r" defTabSz="1219170"/>
            <a:fld id="{1FEA8B34-72F0-47C0-9780-F49A626F7D99}" type="datetime1">
              <a:rPr lang="fr-FR" cap="all">
                <a:solidFill>
                  <a:srgbClr val="000000"/>
                </a:solidFill>
                <a:latin typeface="Arial"/>
              </a:rPr>
              <a:pPr algn="r" defTabSz="1219170"/>
              <a:t>11/10/2022</a:t>
            </a:fld>
            <a:endParaRPr lang="fr-FR" cap="all" dirty="0">
              <a:solidFill>
                <a:srgbClr val="000000"/>
              </a:solidFill>
              <a:latin typeface="Arial"/>
            </a:endParaRPr>
          </a:p>
        </p:txBody>
      </p:sp>
      <p:sp>
        <p:nvSpPr>
          <p:cNvPr id="4" name="Espace réservé du pied de page 3">
            <a:extLst>
              <a:ext uri="{FF2B5EF4-FFF2-40B4-BE49-F238E27FC236}">
                <a16:creationId xmlns:a16="http://schemas.microsoft.com/office/drawing/2014/main" id="{4A986C46-8CC6-4880-9FC3-F6BAB0AE87B5}"/>
              </a:ext>
            </a:extLst>
          </p:cNvPr>
          <p:cNvSpPr>
            <a:spLocks noGrp="1"/>
          </p:cNvSpPr>
          <p:nvPr>
            <p:ph type="ftr" sz="quarter" idx="11"/>
          </p:nvPr>
        </p:nvSpPr>
        <p:spPr/>
        <p:txBody>
          <a:bodyPr/>
          <a:lstStyle/>
          <a:p>
            <a:pPr defTabSz="1219170"/>
            <a:r>
              <a:rPr lang="fr-FR" dirty="0">
                <a:solidFill>
                  <a:srgbClr val="000000"/>
                </a:solidFill>
                <a:latin typeface="Arial"/>
              </a:rPr>
              <a:t>IEN Lettres-histoire-Géographie</a:t>
            </a:r>
          </a:p>
        </p:txBody>
      </p:sp>
      <p:sp>
        <p:nvSpPr>
          <p:cNvPr id="5" name="Espace réservé du numéro de diapositive 4">
            <a:extLst>
              <a:ext uri="{FF2B5EF4-FFF2-40B4-BE49-F238E27FC236}">
                <a16:creationId xmlns:a16="http://schemas.microsoft.com/office/drawing/2014/main" id="{171195AB-3D04-4AF3-8382-4259B31A10CE}"/>
              </a:ext>
            </a:extLst>
          </p:cNvPr>
          <p:cNvSpPr>
            <a:spLocks noGrp="1"/>
          </p:cNvSpPr>
          <p:nvPr>
            <p:ph type="sldNum" sz="quarter" idx="12"/>
          </p:nvPr>
        </p:nvSpPr>
        <p:spPr/>
        <p:txBody>
          <a:bodyPr/>
          <a:lstStyle/>
          <a:p>
            <a:pPr defTabSz="1219170"/>
            <a:fld id="{733122C9-A0B9-462F-8757-0847AD287B63}" type="slidenum">
              <a:rPr lang="fr-FR">
                <a:solidFill>
                  <a:srgbClr val="000000"/>
                </a:solidFill>
                <a:latin typeface="Arial"/>
              </a:rPr>
              <a:pPr defTabSz="1219170"/>
              <a:t>23</a:t>
            </a:fld>
            <a:endParaRPr lang="fr-FR" dirty="0">
              <a:solidFill>
                <a:srgbClr val="000000"/>
              </a:solidFill>
              <a:latin typeface="Arial"/>
            </a:endParaRPr>
          </a:p>
        </p:txBody>
      </p:sp>
      <p:sp>
        <p:nvSpPr>
          <p:cNvPr id="9" name="Espace réservé du contenu 2">
            <a:extLst>
              <a:ext uri="{FF2B5EF4-FFF2-40B4-BE49-F238E27FC236}">
                <a16:creationId xmlns:a16="http://schemas.microsoft.com/office/drawing/2014/main" id="{194506D1-B4D7-4CEF-B461-0995C37A4D04}"/>
              </a:ext>
            </a:extLst>
          </p:cNvPr>
          <p:cNvSpPr txBox="1">
            <a:spLocks/>
          </p:cNvSpPr>
          <p:nvPr/>
        </p:nvSpPr>
        <p:spPr>
          <a:xfrm>
            <a:off x="1145655" y="2184393"/>
            <a:ext cx="9900690" cy="4038673"/>
          </a:xfrm>
          <a:prstGeom prst="rect">
            <a:avLst/>
          </a:prstGeom>
        </p:spPr>
        <p:txBody>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fontAlgn="base"/>
            <a:r>
              <a:rPr lang="fr-FR" sz="3200" b="1" dirty="0">
                <a:solidFill>
                  <a:srgbClr val="00B0F0"/>
                </a:solidFill>
              </a:rPr>
              <a:t>Groupe « à besoins » : </a:t>
            </a:r>
          </a:p>
          <a:p>
            <a:pPr algn="l" fontAlgn="base"/>
            <a:r>
              <a:rPr lang="fr-FR" sz="2400" dirty="0"/>
              <a:t>Elèves capables de </a:t>
            </a:r>
          </a:p>
          <a:p>
            <a:pPr marL="285750" indent="-285750" algn="l" fontAlgn="base">
              <a:buFontTx/>
              <a:buChar char="-"/>
            </a:pPr>
            <a:r>
              <a:rPr lang="fr-FR" sz="2400" b="1" dirty="0">
                <a:solidFill>
                  <a:srgbClr val="002060"/>
                </a:solidFill>
              </a:rPr>
              <a:t>Repérer une information principale exprimée littéralement ou légèrement reformulée </a:t>
            </a:r>
            <a:r>
              <a:rPr lang="fr-FR" sz="2400" dirty="0"/>
              <a:t>dans un texte de longueur modérée ;</a:t>
            </a:r>
          </a:p>
          <a:p>
            <a:pPr marL="285750" indent="-285750" algn="l" fontAlgn="base">
              <a:buFontTx/>
              <a:buChar char="-"/>
            </a:pPr>
            <a:r>
              <a:rPr lang="fr-FR" sz="2400" b="1" dirty="0">
                <a:solidFill>
                  <a:srgbClr val="002060"/>
                </a:solidFill>
              </a:rPr>
              <a:t>Interpréter l’attitude d’un locuteur dans un texte très bref de nature très contemporaine</a:t>
            </a:r>
            <a:r>
              <a:rPr lang="fr-FR" sz="2400" dirty="0"/>
              <a:t>.</a:t>
            </a:r>
          </a:p>
          <a:p>
            <a:pPr algn="l" fontAlgn="base"/>
            <a:r>
              <a:rPr lang="fr-FR" sz="2400" i="1" dirty="0"/>
              <a:t>En revanche, ils </a:t>
            </a:r>
            <a:r>
              <a:rPr lang="fr-FR" sz="2400" b="1" i="1" dirty="0">
                <a:solidFill>
                  <a:srgbClr val="002060"/>
                </a:solidFill>
              </a:rPr>
              <a:t>ne parviennent pas à accomplir une tâche similaire dans un contexte moins familier</a:t>
            </a:r>
            <a:r>
              <a:rPr lang="fr-FR" sz="2400" i="1" dirty="0"/>
              <a:t>.</a:t>
            </a:r>
            <a:endParaRPr lang="fr-FR" sz="2400" dirty="0">
              <a:solidFill>
                <a:srgbClr val="000000"/>
              </a:solidFill>
              <a:latin typeface="Arial"/>
            </a:endParaRPr>
          </a:p>
        </p:txBody>
      </p:sp>
      <p:sp>
        <p:nvSpPr>
          <p:cNvPr id="11" name="Titre 1">
            <a:extLst>
              <a:ext uri="{FF2B5EF4-FFF2-40B4-BE49-F238E27FC236}">
                <a16:creationId xmlns:a16="http://schemas.microsoft.com/office/drawing/2014/main" id="{619987F1-0FBB-48C5-9D9D-E4373E298EF8}"/>
              </a:ext>
            </a:extLst>
          </p:cNvPr>
          <p:cNvSpPr txBox="1">
            <a:spLocks/>
          </p:cNvSpPr>
          <p:nvPr/>
        </p:nvSpPr>
        <p:spPr bwMode="gray">
          <a:xfrm>
            <a:off x="1465271" y="725546"/>
            <a:ext cx="10515600" cy="1325563"/>
          </a:xfrm>
          <a:prstGeom prst="rect">
            <a:avLst/>
          </a:prstGeom>
          <a:ln>
            <a:solidFill>
              <a:schemeClr val="tx1">
                <a:alpha val="0"/>
              </a:schemeClr>
            </a:solidFill>
          </a:ln>
        </p:spPr>
        <p:txBody>
          <a:bodyPr vert="horz" lIns="0" tIns="0" rIns="0" bIns="0" rtlCol="0" anchor="t" anchorCtr="0">
            <a:noAutofit/>
          </a:bodyPr>
          <a:lstStyle>
            <a:lvl1pPr algn="l" defTabSz="914400" rtl="0" eaLnBrk="1" latinLnBrk="0" hangingPunct="1">
              <a:lnSpc>
                <a:spcPct val="90000"/>
              </a:lnSpc>
              <a:spcBef>
                <a:spcPct val="0"/>
              </a:spcBef>
              <a:buNone/>
              <a:defRPr sz="100" b="1" kern="1200">
                <a:solidFill>
                  <a:schemeClr val="tx1">
                    <a:alpha val="0"/>
                  </a:schemeClr>
                </a:solidFill>
                <a:latin typeface="+mj-lt"/>
                <a:ea typeface="+mj-ea"/>
                <a:cs typeface="+mj-cs"/>
              </a:defRPr>
            </a:lvl1pPr>
          </a:lstStyle>
          <a:p>
            <a:pPr defTabSz="1219170"/>
            <a:r>
              <a:rPr lang="fr-FR" sz="133">
                <a:solidFill>
                  <a:srgbClr val="000000">
                    <a:alpha val="0"/>
                  </a:srgbClr>
                </a:solidFill>
                <a:latin typeface="Arial"/>
              </a:rPr>
              <a:t>Les évaluations nationales</a:t>
            </a:r>
            <a:endParaRPr lang="fr-FR" sz="133" dirty="0">
              <a:solidFill>
                <a:srgbClr val="000000">
                  <a:alpha val="0"/>
                </a:srgbClr>
              </a:solidFill>
              <a:latin typeface="Arial"/>
            </a:endParaRPr>
          </a:p>
        </p:txBody>
      </p:sp>
      <p:sp>
        <p:nvSpPr>
          <p:cNvPr id="13" name="ZoneTexte 12">
            <a:extLst>
              <a:ext uri="{FF2B5EF4-FFF2-40B4-BE49-F238E27FC236}">
                <a16:creationId xmlns:a16="http://schemas.microsoft.com/office/drawing/2014/main" id="{3F45C95F-114B-4AD9-B9D9-30605518F02C}"/>
              </a:ext>
            </a:extLst>
          </p:cNvPr>
          <p:cNvSpPr txBox="1"/>
          <p:nvPr/>
        </p:nvSpPr>
        <p:spPr>
          <a:xfrm>
            <a:off x="1877109" y="374000"/>
            <a:ext cx="9691923" cy="1384995"/>
          </a:xfrm>
          <a:prstGeom prst="rect">
            <a:avLst/>
          </a:prstGeom>
          <a:noFill/>
        </p:spPr>
        <p:txBody>
          <a:bodyPr wrap="square">
            <a:spAutoFit/>
          </a:bodyPr>
          <a:lstStyle/>
          <a:p>
            <a:pPr algn="ctr" defTabSz="1219170"/>
            <a:r>
              <a:rPr lang="fr-FR" sz="2800" b="1" dirty="0">
                <a:solidFill>
                  <a:srgbClr val="000000"/>
                </a:solidFill>
                <a:latin typeface="Arial"/>
              </a:rPr>
              <a:t>La fiche de positionnement compréhension de l’écrit</a:t>
            </a:r>
          </a:p>
          <a:p>
            <a:pPr algn="ctr" defTabSz="1219170"/>
            <a:r>
              <a:rPr lang="fr-FR" sz="2800" b="1" dirty="0">
                <a:solidFill>
                  <a:srgbClr val="000000"/>
                </a:solidFill>
                <a:latin typeface="Arial"/>
              </a:rPr>
              <a:t> </a:t>
            </a:r>
            <a:r>
              <a:rPr lang="fr-FR" sz="2400" b="1" dirty="0"/>
              <a:t>En termes de savoirs et savoir-faire potentiellement acquis</a:t>
            </a:r>
          </a:p>
          <a:p>
            <a:pPr algn="ctr" defTabSz="1219170"/>
            <a:endParaRPr lang="fr-FR" sz="2800" dirty="0">
              <a:solidFill>
                <a:srgbClr val="000000"/>
              </a:solidFill>
              <a:latin typeface="Arial"/>
            </a:endParaRPr>
          </a:p>
        </p:txBody>
      </p:sp>
    </p:spTree>
    <p:extLst>
      <p:ext uri="{BB962C8B-B14F-4D97-AF65-F5344CB8AC3E}">
        <p14:creationId xmlns:p14="http://schemas.microsoft.com/office/powerpoint/2010/main" val="669043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5BCBBD-5B8D-4F3C-8515-0B1F44D729F5}"/>
              </a:ext>
            </a:extLst>
          </p:cNvPr>
          <p:cNvSpPr>
            <a:spLocks noGrp="1"/>
          </p:cNvSpPr>
          <p:nvPr>
            <p:ph type="title"/>
          </p:nvPr>
        </p:nvSpPr>
        <p:spPr/>
        <p:txBody>
          <a:bodyPr/>
          <a:lstStyle/>
          <a:p>
            <a:endParaRPr lang="fr-FR"/>
          </a:p>
        </p:txBody>
      </p:sp>
      <p:sp>
        <p:nvSpPr>
          <p:cNvPr id="3" name="Espace réservé de la date 2">
            <a:extLst>
              <a:ext uri="{FF2B5EF4-FFF2-40B4-BE49-F238E27FC236}">
                <a16:creationId xmlns:a16="http://schemas.microsoft.com/office/drawing/2014/main" id="{2AA4ACEA-5672-4FE6-8100-73A973656CCE}"/>
              </a:ext>
            </a:extLst>
          </p:cNvPr>
          <p:cNvSpPr>
            <a:spLocks noGrp="1"/>
          </p:cNvSpPr>
          <p:nvPr>
            <p:ph type="dt" sz="half" idx="10"/>
          </p:nvPr>
        </p:nvSpPr>
        <p:spPr/>
        <p:txBody>
          <a:bodyPr/>
          <a:lstStyle/>
          <a:p>
            <a:pPr algn="r" defTabSz="1219170"/>
            <a:fld id="{1FEA8B34-72F0-47C0-9780-F49A626F7D99}" type="datetime1">
              <a:rPr lang="fr-FR" cap="all">
                <a:solidFill>
                  <a:srgbClr val="000000"/>
                </a:solidFill>
                <a:latin typeface="Arial"/>
              </a:rPr>
              <a:pPr algn="r" defTabSz="1219170"/>
              <a:t>11/10/2022</a:t>
            </a:fld>
            <a:endParaRPr lang="fr-FR" cap="all" dirty="0">
              <a:solidFill>
                <a:srgbClr val="000000"/>
              </a:solidFill>
              <a:latin typeface="Arial"/>
            </a:endParaRPr>
          </a:p>
        </p:txBody>
      </p:sp>
      <p:sp>
        <p:nvSpPr>
          <p:cNvPr id="4" name="Espace réservé du pied de page 3">
            <a:extLst>
              <a:ext uri="{FF2B5EF4-FFF2-40B4-BE49-F238E27FC236}">
                <a16:creationId xmlns:a16="http://schemas.microsoft.com/office/drawing/2014/main" id="{4A986C46-8CC6-4880-9FC3-F6BAB0AE87B5}"/>
              </a:ext>
            </a:extLst>
          </p:cNvPr>
          <p:cNvSpPr>
            <a:spLocks noGrp="1"/>
          </p:cNvSpPr>
          <p:nvPr>
            <p:ph type="ftr" sz="quarter" idx="11"/>
          </p:nvPr>
        </p:nvSpPr>
        <p:spPr/>
        <p:txBody>
          <a:bodyPr/>
          <a:lstStyle/>
          <a:p>
            <a:pPr defTabSz="1219170"/>
            <a:r>
              <a:rPr lang="fr-FR" dirty="0">
                <a:solidFill>
                  <a:srgbClr val="000000"/>
                </a:solidFill>
                <a:latin typeface="Arial"/>
              </a:rPr>
              <a:t>IEN Lettres-histoire-Géographie</a:t>
            </a:r>
          </a:p>
        </p:txBody>
      </p:sp>
      <p:sp>
        <p:nvSpPr>
          <p:cNvPr id="5" name="Espace réservé du numéro de diapositive 4">
            <a:extLst>
              <a:ext uri="{FF2B5EF4-FFF2-40B4-BE49-F238E27FC236}">
                <a16:creationId xmlns:a16="http://schemas.microsoft.com/office/drawing/2014/main" id="{171195AB-3D04-4AF3-8382-4259B31A10CE}"/>
              </a:ext>
            </a:extLst>
          </p:cNvPr>
          <p:cNvSpPr>
            <a:spLocks noGrp="1"/>
          </p:cNvSpPr>
          <p:nvPr>
            <p:ph type="sldNum" sz="quarter" idx="12"/>
          </p:nvPr>
        </p:nvSpPr>
        <p:spPr/>
        <p:txBody>
          <a:bodyPr/>
          <a:lstStyle/>
          <a:p>
            <a:pPr defTabSz="1219170"/>
            <a:fld id="{733122C9-A0B9-462F-8757-0847AD287B63}" type="slidenum">
              <a:rPr lang="fr-FR">
                <a:solidFill>
                  <a:srgbClr val="000000"/>
                </a:solidFill>
                <a:latin typeface="Arial"/>
              </a:rPr>
              <a:pPr defTabSz="1219170"/>
              <a:t>24</a:t>
            </a:fld>
            <a:endParaRPr lang="fr-FR" dirty="0">
              <a:solidFill>
                <a:srgbClr val="000000"/>
              </a:solidFill>
              <a:latin typeface="Arial"/>
            </a:endParaRPr>
          </a:p>
        </p:txBody>
      </p:sp>
      <p:sp>
        <p:nvSpPr>
          <p:cNvPr id="11" name="Titre 1">
            <a:extLst>
              <a:ext uri="{FF2B5EF4-FFF2-40B4-BE49-F238E27FC236}">
                <a16:creationId xmlns:a16="http://schemas.microsoft.com/office/drawing/2014/main" id="{619987F1-0FBB-48C5-9D9D-E4373E298EF8}"/>
              </a:ext>
            </a:extLst>
          </p:cNvPr>
          <p:cNvSpPr txBox="1">
            <a:spLocks/>
          </p:cNvSpPr>
          <p:nvPr/>
        </p:nvSpPr>
        <p:spPr bwMode="gray">
          <a:xfrm>
            <a:off x="1465271" y="725546"/>
            <a:ext cx="10515600" cy="1325563"/>
          </a:xfrm>
          <a:prstGeom prst="rect">
            <a:avLst/>
          </a:prstGeom>
          <a:ln>
            <a:solidFill>
              <a:schemeClr val="tx1">
                <a:alpha val="0"/>
              </a:schemeClr>
            </a:solidFill>
          </a:ln>
        </p:spPr>
        <p:txBody>
          <a:bodyPr vert="horz" lIns="0" tIns="0" rIns="0" bIns="0" rtlCol="0" anchor="t" anchorCtr="0">
            <a:noAutofit/>
          </a:bodyPr>
          <a:lstStyle>
            <a:lvl1pPr algn="l" defTabSz="914400" rtl="0" eaLnBrk="1" latinLnBrk="0" hangingPunct="1">
              <a:lnSpc>
                <a:spcPct val="90000"/>
              </a:lnSpc>
              <a:spcBef>
                <a:spcPct val="0"/>
              </a:spcBef>
              <a:buNone/>
              <a:defRPr sz="100" b="1" kern="1200">
                <a:solidFill>
                  <a:schemeClr val="tx1">
                    <a:alpha val="0"/>
                  </a:schemeClr>
                </a:solidFill>
                <a:latin typeface="+mj-lt"/>
                <a:ea typeface="+mj-ea"/>
                <a:cs typeface="+mj-cs"/>
              </a:defRPr>
            </a:lvl1pPr>
          </a:lstStyle>
          <a:p>
            <a:pPr defTabSz="1219170"/>
            <a:r>
              <a:rPr lang="fr-FR" sz="133">
                <a:solidFill>
                  <a:srgbClr val="000000">
                    <a:alpha val="0"/>
                  </a:srgbClr>
                </a:solidFill>
                <a:latin typeface="Arial"/>
              </a:rPr>
              <a:t>Les évaluations nationales</a:t>
            </a:r>
            <a:endParaRPr lang="fr-FR" sz="133" dirty="0">
              <a:solidFill>
                <a:srgbClr val="000000">
                  <a:alpha val="0"/>
                </a:srgbClr>
              </a:solidFill>
              <a:latin typeface="Arial"/>
            </a:endParaRPr>
          </a:p>
        </p:txBody>
      </p:sp>
      <p:sp>
        <p:nvSpPr>
          <p:cNvPr id="13" name="ZoneTexte 12">
            <a:extLst>
              <a:ext uri="{FF2B5EF4-FFF2-40B4-BE49-F238E27FC236}">
                <a16:creationId xmlns:a16="http://schemas.microsoft.com/office/drawing/2014/main" id="{3F45C95F-114B-4AD9-B9D9-30605518F02C}"/>
              </a:ext>
            </a:extLst>
          </p:cNvPr>
          <p:cNvSpPr txBox="1"/>
          <p:nvPr/>
        </p:nvSpPr>
        <p:spPr>
          <a:xfrm>
            <a:off x="1874344" y="120000"/>
            <a:ext cx="9691923" cy="1384995"/>
          </a:xfrm>
          <a:prstGeom prst="rect">
            <a:avLst/>
          </a:prstGeom>
          <a:noFill/>
        </p:spPr>
        <p:txBody>
          <a:bodyPr wrap="square">
            <a:spAutoFit/>
          </a:bodyPr>
          <a:lstStyle/>
          <a:p>
            <a:pPr algn="ctr" defTabSz="1219170"/>
            <a:r>
              <a:rPr lang="fr-FR" sz="2800" b="1" dirty="0">
                <a:solidFill>
                  <a:srgbClr val="000000"/>
                </a:solidFill>
                <a:latin typeface="Arial"/>
              </a:rPr>
              <a:t>La fiche de positionnement compréhension de l’écrit</a:t>
            </a:r>
          </a:p>
          <a:p>
            <a:pPr algn="ctr" defTabSz="1219170"/>
            <a:r>
              <a:rPr lang="fr-FR" sz="2800" b="1" dirty="0">
                <a:solidFill>
                  <a:srgbClr val="000000"/>
                </a:solidFill>
                <a:latin typeface="Arial"/>
              </a:rPr>
              <a:t> </a:t>
            </a:r>
            <a:r>
              <a:rPr lang="fr-FR" sz="2400" b="1" dirty="0"/>
              <a:t>En termes de savoirs et savoir-faire potentiellement acquis :</a:t>
            </a:r>
          </a:p>
          <a:p>
            <a:pPr algn="ctr" defTabSz="1219170"/>
            <a:endParaRPr lang="fr-FR" sz="2800" dirty="0">
              <a:solidFill>
                <a:srgbClr val="000000"/>
              </a:solidFill>
              <a:latin typeface="Arial"/>
            </a:endParaRPr>
          </a:p>
        </p:txBody>
      </p:sp>
      <p:sp>
        <p:nvSpPr>
          <p:cNvPr id="14" name="Espace réservé du contenu 2">
            <a:extLst>
              <a:ext uri="{FF2B5EF4-FFF2-40B4-BE49-F238E27FC236}">
                <a16:creationId xmlns:a16="http://schemas.microsoft.com/office/drawing/2014/main" id="{3F581AE6-25D1-49E1-B59A-ADFFDDB07BD6}"/>
              </a:ext>
            </a:extLst>
          </p:cNvPr>
          <p:cNvSpPr txBox="1">
            <a:spLocks/>
          </p:cNvSpPr>
          <p:nvPr/>
        </p:nvSpPr>
        <p:spPr>
          <a:xfrm>
            <a:off x="1044384" y="2051109"/>
            <a:ext cx="10103231" cy="3542238"/>
          </a:xfrm>
          <a:prstGeom prst="rect">
            <a:avLst/>
          </a:prstGeom>
        </p:spPr>
        <p:txBody>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fontAlgn="base"/>
            <a:r>
              <a:rPr lang="fr-FR" sz="3200" b="1" dirty="0">
                <a:solidFill>
                  <a:srgbClr val="00B0F0"/>
                </a:solidFill>
              </a:rPr>
              <a:t>Groupe « fragile » : </a:t>
            </a:r>
          </a:p>
          <a:p>
            <a:pPr algn="l" fontAlgn="base"/>
            <a:r>
              <a:rPr lang="fr-FR" sz="2400" dirty="0"/>
              <a:t>Elèves également capables de :</a:t>
            </a:r>
          </a:p>
          <a:p>
            <a:pPr marL="285750" indent="-285750" algn="l" fontAlgn="base">
              <a:buFontTx/>
              <a:buChar char="-"/>
            </a:pPr>
            <a:r>
              <a:rPr lang="fr-FR" sz="2400" b="1" dirty="0">
                <a:solidFill>
                  <a:srgbClr val="002060"/>
                </a:solidFill>
              </a:rPr>
              <a:t>Repérer une information secondaire explicite mais non littérale ; </a:t>
            </a:r>
          </a:p>
          <a:p>
            <a:pPr marL="285750" indent="-285750" algn="l" fontAlgn="base">
              <a:buFontTx/>
              <a:buChar char="-"/>
            </a:pPr>
            <a:r>
              <a:rPr lang="fr-FR" sz="2400" dirty="0"/>
              <a:t>Procéder à une </a:t>
            </a:r>
            <a:r>
              <a:rPr lang="fr-FR" sz="2400" b="1" dirty="0">
                <a:solidFill>
                  <a:srgbClr val="002060"/>
                </a:solidFill>
              </a:rPr>
              <a:t>inférence localisée</a:t>
            </a:r>
            <a:r>
              <a:rPr lang="fr-FR" sz="2400" dirty="0"/>
              <a:t> ;</a:t>
            </a:r>
          </a:p>
          <a:p>
            <a:pPr marL="285750" indent="-285750" algn="l" fontAlgn="base">
              <a:buFontTx/>
              <a:buChar char="-"/>
            </a:pPr>
            <a:r>
              <a:rPr lang="fr-FR" sz="2400" b="1" dirty="0">
                <a:solidFill>
                  <a:srgbClr val="002060"/>
                </a:solidFill>
              </a:rPr>
              <a:t>Identifier la visée globale d’un texte présentant quelques difficultés syntaxiques et lexicales ou d’un groupement thématique de documents</a:t>
            </a:r>
            <a:r>
              <a:rPr lang="fr-FR" sz="2400" dirty="0"/>
              <a:t>.</a:t>
            </a:r>
          </a:p>
          <a:p>
            <a:pPr algn="l" fontAlgn="base"/>
            <a:r>
              <a:rPr lang="fr-FR" sz="2400" i="1" dirty="0"/>
              <a:t>Ils sont en </a:t>
            </a:r>
            <a:r>
              <a:rPr lang="fr-FR" sz="2400" b="1" i="1" dirty="0">
                <a:solidFill>
                  <a:srgbClr val="002060"/>
                </a:solidFill>
              </a:rPr>
              <a:t>grande difficulté dès lors qu’il s’agit de repérer une information implicite non localisée</a:t>
            </a:r>
            <a:r>
              <a:rPr lang="fr-FR" sz="2400" i="1" dirty="0"/>
              <a:t>. </a:t>
            </a:r>
          </a:p>
          <a:p>
            <a:pPr algn="l" fontAlgn="base"/>
            <a:endParaRPr lang="fr-FR" sz="2400" dirty="0">
              <a:solidFill>
                <a:srgbClr val="000000"/>
              </a:solidFill>
              <a:latin typeface="Arial"/>
            </a:endParaRPr>
          </a:p>
        </p:txBody>
      </p:sp>
    </p:spTree>
    <p:extLst>
      <p:ext uri="{BB962C8B-B14F-4D97-AF65-F5344CB8AC3E}">
        <p14:creationId xmlns:p14="http://schemas.microsoft.com/office/powerpoint/2010/main" val="58856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5BCBBD-5B8D-4F3C-8515-0B1F44D729F5}"/>
              </a:ext>
            </a:extLst>
          </p:cNvPr>
          <p:cNvSpPr>
            <a:spLocks noGrp="1"/>
          </p:cNvSpPr>
          <p:nvPr>
            <p:ph type="title"/>
          </p:nvPr>
        </p:nvSpPr>
        <p:spPr/>
        <p:txBody>
          <a:bodyPr/>
          <a:lstStyle/>
          <a:p>
            <a:endParaRPr lang="fr-FR"/>
          </a:p>
        </p:txBody>
      </p:sp>
      <p:sp>
        <p:nvSpPr>
          <p:cNvPr id="3" name="Espace réservé de la date 2">
            <a:extLst>
              <a:ext uri="{FF2B5EF4-FFF2-40B4-BE49-F238E27FC236}">
                <a16:creationId xmlns:a16="http://schemas.microsoft.com/office/drawing/2014/main" id="{2AA4ACEA-5672-4FE6-8100-73A973656CCE}"/>
              </a:ext>
            </a:extLst>
          </p:cNvPr>
          <p:cNvSpPr>
            <a:spLocks noGrp="1"/>
          </p:cNvSpPr>
          <p:nvPr>
            <p:ph type="dt" sz="half" idx="10"/>
          </p:nvPr>
        </p:nvSpPr>
        <p:spPr/>
        <p:txBody>
          <a:bodyPr/>
          <a:lstStyle/>
          <a:p>
            <a:pPr algn="r" defTabSz="1219170"/>
            <a:fld id="{1FEA8B34-72F0-47C0-9780-F49A626F7D99}" type="datetime1">
              <a:rPr lang="fr-FR" cap="all">
                <a:solidFill>
                  <a:srgbClr val="000000"/>
                </a:solidFill>
                <a:latin typeface="Arial"/>
              </a:rPr>
              <a:pPr algn="r" defTabSz="1219170"/>
              <a:t>11/10/2022</a:t>
            </a:fld>
            <a:endParaRPr lang="fr-FR" cap="all" dirty="0">
              <a:solidFill>
                <a:srgbClr val="000000"/>
              </a:solidFill>
              <a:latin typeface="Arial"/>
            </a:endParaRPr>
          </a:p>
        </p:txBody>
      </p:sp>
      <p:sp>
        <p:nvSpPr>
          <p:cNvPr id="4" name="Espace réservé du pied de page 3">
            <a:extLst>
              <a:ext uri="{FF2B5EF4-FFF2-40B4-BE49-F238E27FC236}">
                <a16:creationId xmlns:a16="http://schemas.microsoft.com/office/drawing/2014/main" id="{4A986C46-8CC6-4880-9FC3-F6BAB0AE87B5}"/>
              </a:ext>
            </a:extLst>
          </p:cNvPr>
          <p:cNvSpPr>
            <a:spLocks noGrp="1"/>
          </p:cNvSpPr>
          <p:nvPr>
            <p:ph type="ftr" sz="quarter" idx="11"/>
          </p:nvPr>
        </p:nvSpPr>
        <p:spPr/>
        <p:txBody>
          <a:bodyPr/>
          <a:lstStyle/>
          <a:p>
            <a:pPr defTabSz="1219170"/>
            <a:r>
              <a:rPr lang="fr-FR">
                <a:solidFill>
                  <a:srgbClr val="000000"/>
                </a:solidFill>
                <a:latin typeface="Arial"/>
              </a:rPr>
              <a:t>IEN Lettres-histoire-Géographie</a:t>
            </a:r>
            <a:endParaRPr lang="fr-FR" dirty="0">
              <a:solidFill>
                <a:srgbClr val="000000"/>
              </a:solidFill>
              <a:latin typeface="Arial"/>
            </a:endParaRPr>
          </a:p>
        </p:txBody>
      </p:sp>
      <p:sp>
        <p:nvSpPr>
          <p:cNvPr id="5" name="Espace réservé du numéro de diapositive 4">
            <a:extLst>
              <a:ext uri="{FF2B5EF4-FFF2-40B4-BE49-F238E27FC236}">
                <a16:creationId xmlns:a16="http://schemas.microsoft.com/office/drawing/2014/main" id="{171195AB-3D04-4AF3-8382-4259B31A10CE}"/>
              </a:ext>
            </a:extLst>
          </p:cNvPr>
          <p:cNvSpPr>
            <a:spLocks noGrp="1"/>
          </p:cNvSpPr>
          <p:nvPr>
            <p:ph type="sldNum" sz="quarter" idx="12"/>
          </p:nvPr>
        </p:nvSpPr>
        <p:spPr/>
        <p:txBody>
          <a:bodyPr/>
          <a:lstStyle/>
          <a:p>
            <a:pPr defTabSz="1219170"/>
            <a:fld id="{733122C9-A0B9-462F-8757-0847AD287B63}" type="slidenum">
              <a:rPr lang="fr-FR">
                <a:solidFill>
                  <a:srgbClr val="000000"/>
                </a:solidFill>
                <a:latin typeface="Arial"/>
              </a:rPr>
              <a:pPr defTabSz="1219170"/>
              <a:t>25</a:t>
            </a:fld>
            <a:endParaRPr lang="fr-FR" dirty="0">
              <a:solidFill>
                <a:srgbClr val="000000"/>
              </a:solidFill>
              <a:latin typeface="Arial"/>
            </a:endParaRPr>
          </a:p>
        </p:txBody>
      </p:sp>
      <p:sp>
        <p:nvSpPr>
          <p:cNvPr id="11" name="Titre 1">
            <a:extLst>
              <a:ext uri="{FF2B5EF4-FFF2-40B4-BE49-F238E27FC236}">
                <a16:creationId xmlns:a16="http://schemas.microsoft.com/office/drawing/2014/main" id="{619987F1-0FBB-48C5-9D9D-E4373E298EF8}"/>
              </a:ext>
            </a:extLst>
          </p:cNvPr>
          <p:cNvSpPr txBox="1">
            <a:spLocks/>
          </p:cNvSpPr>
          <p:nvPr/>
        </p:nvSpPr>
        <p:spPr bwMode="gray">
          <a:xfrm>
            <a:off x="1465271" y="725546"/>
            <a:ext cx="10515600" cy="1325563"/>
          </a:xfrm>
          <a:prstGeom prst="rect">
            <a:avLst/>
          </a:prstGeom>
          <a:ln>
            <a:solidFill>
              <a:schemeClr val="tx1">
                <a:alpha val="0"/>
              </a:schemeClr>
            </a:solidFill>
          </a:ln>
        </p:spPr>
        <p:txBody>
          <a:bodyPr vert="horz" lIns="0" tIns="0" rIns="0" bIns="0" rtlCol="0" anchor="t" anchorCtr="0">
            <a:noAutofit/>
          </a:bodyPr>
          <a:lstStyle>
            <a:lvl1pPr algn="l" defTabSz="914400" rtl="0" eaLnBrk="1" latinLnBrk="0" hangingPunct="1">
              <a:lnSpc>
                <a:spcPct val="90000"/>
              </a:lnSpc>
              <a:spcBef>
                <a:spcPct val="0"/>
              </a:spcBef>
              <a:buNone/>
              <a:defRPr sz="100" b="1" kern="1200">
                <a:solidFill>
                  <a:schemeClr val="tx1">
                    <a:alpha val="0"/>
                  </a:schemeClr>
                </a:solidFill>
                <a:latin typeface="+mj-lt"/>
                <a:ea typeface="+mj-ea"/>
                <a:cs typeface="+mj-cs"/>
              </a:defRPr>
            </a:lvl1pPr>
          </a:lstStyle>
          <a:p>
            <a:pPr defTabSz="1219170"/>
            <a:r>
              <a:rPr lang="fr-FR" sz="133">
                <a:solidFill>
                  <a:srgbClr val="000000">
                    <a:alpha val="0"/>
                  </a:srgbClr>
                </a:solidFill>
                <a:latin typeface="Arial"/>
              </a:rPr>
              <a:t>Les évaluations nationales</a:t>
            </a:r>
            <a:endParaRPr lang="fr-FR" sz="133" dirty="0">
              <a:solidFill>
                <a:srgbClr val="000000">
                  <a:alpha val="0"/>
                </a:srgbClr>
              </a:solidFill>
              <a:latin typeface="Arial"/>
            </a:endParaRPr>
          </a:p>
        </p:txBody>
      </p:sp>
      <p:sp>
        <p:nvSpPr>
          <p:cNvPr id="15" name="Espace réservé du contenu 2">
            <a:extLst>
              <a:ext uri="{FF2B5EF4-FFF2-40B4-BE49-F238E27FC236}">
                <a16:creationId xmlns:a16="http://schemas.microsoft.com/office/drawing/2014/main" id="{B741EF83-E47D-4F37-8FA6-FC8E5F40D8D2}"/>
              </a:ext>
            </a:extLst>
          </p:cNvPr>
          <p:cNvSpPr txBox="1">
            <a:spLocks/>
          </p:cNvSpPr>
          <p:nvPr/>
        </p:nvSpPr>
        <p:spPr>
          <a:xfrm>
            <a:off x="1250039" y="2236645"/>
            <a:ext cx="9691923" cy="2841941"/>
          </a:xfrm>
          <a:prstGeom prst="rect">
            <a:avLst/>
          </a:prstGeom>
        </p:spPr>
        <p:txBody>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fontAlgn="base"/>
            <a:r>
              <a:rPr lang="fr-FR" sz="3200" b="1" dirty="0">
                <a:solidFill>
                  <a:srgbClr val="00B0F0"/>
                </a:solidFill>
              </a:rPr>
              <a:t>Groupe « satisfaisant » </a:t>
            </a:r>
          </a:p>
          <a:p>
            <a:pPr algn="l" fontAlgn="base"/>
            <a:r>
              <a:rPr lang="fr-FR" sz="2400" dirty="0"/>
              <a:t>Elèves également potentiellement capables de :</a:t>
            </a:r>
          </a:p>
          <a:p>
            <a:pPr marL="285750" indent="-285750" algn="l" fontAlgn="base">
              <a:buFontTx/>
              <a:buChar char="-"/>
            </a:pPr>
            <a:r>
              <a:rPr lang="fr-FR" sz="2400" b="1" dirty="0">
                <a:solidFill>
                  <a:srgbClr val="002060"/>
                </a:solidFill>
              </a:rPr>
              <a:t>Comprendre des formulations complexes ou de réaliser des inférences liées aux motivations fines des protagonistes</a:t>
            </a:r>
            <a:r>
              <a:rPr lang="fr-FR" sz="2400" dirty="0"/>
              <a:t> ;</a:t>
            </a:r>
          </a:p>
          <a:p>
            <a:pPr marL="285750" indent="-285750" algn="l" fontAlgn="base">
              <a:buFontTx/>
              <a:buChar char="-"/>
            </a:pPr>
            <a:r>
              <a:rPr lang="fr-FR" sz="2400" dirty="0"/>
              <a:t>Faire preuve d’une </a:t>
            </a:r>
            <a:r>
              <a:rPr lang="fr-FR" sz="2400" b="1" dirty="0">
                <a:solidFill>
                  <a:srgbClr val="002060"/>
                </a:solidFill>
              </a:rPr>
              <a:t>perception précise du sens global</a:t>
            </a:r>
            <a:r>
              <a:rPr lang="fr-FR" sz="2400" dirty="0"/>
              <a:t> </a:t>
            </a:r>
          </a:p>
          <a:p>
            <a:pPr marL="285750" indent="-285750" algn="l" fontAlgn="base">
              <a:buFontTx/>
              <a:buChar char="-"/>
            </a:pPr>
            <a:r>
              <a:rPr lang="fr-FR" sz="2400" dirty="0"/>
              <a:t>Parfois</a:t>
            </a:r>
            <a:r>
              <a:rPr lang="fr-FR" sz="2400" b="1" dirty="0">
                <a:solidFill>
                  <a:srgbClr val="002060"/>
                </a:solidFill>
              </a:rPr>
              <a:t> hiérarchiser des informations à l’aide d’une légende.</a:t>
            </a:r>
          </a:p>
          <a:p>
            <a:pPr algn="l" fontAlgn="base"/>
            <a:endParaRPr lang="fr-FR" sz="2400" dirty="0">
              <a:solidFill>
                <a:srgbClr val="000000"/>
              </a:solidFill>
              <a:latin typeface="Arial"/>
            </a:endParaRPr>
          </a:p>
        </p:txBody>
      </p:sp>
      <p:sp>
        <p:nvSpPr>
          <p:cNvPr id="16" name="ZoneTexte 15">
            <a:extLst>
              <a:ext uri="{FF2B5EF4-FFF2-40B4-BE49-F238E27FC236}">
                <a16:creationId xmlns:a16="http://schemas.microsoft.com/office/drawing/2014/main" id="{719A7720-C0DE-4FB7-9F3D-54864B80A619}"/>
              </a:ext>
            </a:extLst>
          </p:cNvPr>
          <p:cNvSpPr txBox="1"/>
          <p:nvPr/>
        </p:nvSpPr>
        <p:spPr>
          <a:xfrm>
            <a:off x="1877109" y="120000"/>
            <a:ext cx="9691923" cy="1384995"/>
          </a:xfrm>
          <a:prstGeom prst="rect">
            <a:avLst/>
          </a:prstGeom>
          <a:noFill/>
        </p:spPr>
        <p:txBody>
          <a:bodyPr wrap="square">
            <a:spAutoFit/>
          </a:bodyPr>
          <a:lstStyle/>
          <a:p>
            <a:pPr algn="ctr" defTabSz="1219170"/>
            <a:r>
              <a:rPr lang="fr-FR" sz="2800" b="1" dirty="0">
                <a:solidFill>
                  <a:srgbClr val="000000"/>
                </a:solidFill>
                <a:latin typeface="Arial"/>
              </a:rPr>
              <a:t>La fiche de positionnement compréhension de l’écrit</a:t>
            </a:r>
          </a:p>
          <a:p>
            <a:pPr algn="ctr" defTabSz="1219170"/>
            <a:r>
              <a:rPr lang="fr-FR" sz="2800" b="1" dirty="0">
                <a:solidFill>
                  <a:srgbClr val="000000"/>
                </a:solidFill>
                <a:latin typeface="Arial"/>
              </a:rPr>
              <a:t> </a:t>
            </a:r>
            <a:r>
              <a:rPr lang="fr-FR" sz="2400" b="1" dirty="0"/>
              <a:t>En termes de savoirs et savoir-faire potentiellement acquis :</a:t>
            </a:r>
          </a:p>
          <a:p>
            <a:pPr algn="ctr" defTabSz="1219170"/>
            <a:endParaRPr lang="fr-FR" sz="2800" dirty="0">
              <a:solidFill>
                <a:srgbClr val="000000"/>
              </a:solidFill>
              <a:latin typeface="Arial"/>
            </a:endParaRPr>
          </a:p>
        </p:txBody>
      </p:sp>
    </p:spTree>
    <p:extLst>
      <p:ext uri="{BB962C8B-B14F-4D97-AF65-F5344CB8AC3E}">
        <p14:creationId xmlns:p14="http://schemas.microsoft.com/office/powerpoint/2010/main" val="22987335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5BCBBD-5B8D-4F3C-8515-0B1F44D729F5}"/>
              </a:ext>
            </a:extLst>
          </p:cNvPr>
          <p:cNvSpPr>
            <a:spLocks noGrp="1"/>
          </p:cNvSpPr>
          <p:nvPr>
            <p:ph type="title"/>
          </p:nvPr>
        </p:nvSpPr>
        <p:spPr/>
        <p:txBody>
          <a:bodyPr/>
          <a:lstStyle/>
          <a:p>
            <a:endParaRPr lang="fr-FR"/>
          </a:p>
        </p:txBody>
      </p:sp>
      <p:sp>
        <p:nvSpPr>
          <p:cNvPr id="3" name="Espace réservé de la date 2">
            <a:extLst>
              <a:ext uri="{FF2B5EF4-FFF2-40B4-BE49-F238E27FC236}">
                <a16:creationId xmlns:a16="http://schemas.microsoft.com/office/drawing/2014/main" id="{2AA4ACEA-5672-4FE6-8100-73A973656CCE}"/>
              </a:ext>
            </a:extLst>
          </p:cNvPr>
          <p:cNvSpPr>
            <a:spLocks noGrp="1"/>
          </p:cNvSpPr>
          <p:nvPr>
            <p:ph type="dt" sz="half" idx="10"/>
          </p:nvPr>
        </p:nvSpPr>
        <p:spPr/>
        <p:txBody>
          <a:bodyPr/>
          <a:lstStyle/>
          <a:p>
            <a:pPr algn="r" defTabSz="1219170"/>
            <a:fld id="{1FEA8B34-72F0-47C0-9780-F49A626F7D99}" type="datetime1">
              <a:rPr lang="fr-FR" cap="all">
                <a:solidFill>
                  <a:srgbClr val="000000"/>
                </a:solidFill>
                <a:latin typeface="Arial"/>
              </a:rPr>
              <a:pPr algn="r" defTabSz="1219170"/>
              <a:t>11/10/2022</a:t>
            </a:fld>
            <a:endParaRPr lang="fr-FR" cap="all" dirty="0">
              <a:solidFill>
                <a:srgbClr val="000000"/>
              </a:solidFill>
              <a:latin typeface="Arial"/>
            </a:endParaRPr>
          </a:p>
        </p:txBody>
      </p:sp>
      <p:sp>
        <p:nvSpPr>
          <p:cNvPr id="4" name="Espace réservé du pied de page 3">
            <a:extLst>
              <a:ext uri="{FF2B5EF4-FFF2-40B4-BE49-F238E27FC236}">
                <a16:creationId xmlns:a16="http://schemas.microsoft.com/office/drawing/2014/main" id="{4A986C46-8CC6-4880-9FC3-F6BAB0AE87B5}"/>
              </a:ext>
            </a:extLst>
          </p:cNvPr>
          <p:cNvSpPr>
            <a:spLocks noGrp="1"/>
          </p:cNvSpPr>
          <p:nvPr>
            <p:ph type="ftr" sz="quarter" idx="11"/>
          </p:nvPr>
        </p:nvSpPr>
        <p:spPr/>
        <p:txBody>
          <a:bodyPr/>
          <a:lstStyle/>
          <a:p>
            <a:pPr defTabSz="1219170"/>
            <a:r>
              <a:rPr lang="fr-FR">
                <a:solidFill>
                  <a:srgbClr val="000000"/>
                </a:solidFill>
                <a:latin typeface="Arial"/>
              </a:rPr>
              <a:t>IEN Lettres-histoire-Géographie</a:t>
            </a:r>
            <a:endParaRPr lang="fr-FR" dirty="0">
              <a:solidFill>
                <a:srgbClr val="000000"/>
              </a:solidFill>
              <a:latin typeface="Arial"/>
            </a:endParaRPr>
          </a:p>
        </p:txBody>
      </p:sp>
      <p:sp>
        <p:nvSpPr>
          <p:cNvPr id="5" name="Espace réservé du numéro de diapositive 4">
            <a:extLst>
              <a:ext uri="{FF2B5EF4-FFF2-40B4-BE49-F238E27FC236}">
                <a16:creationId xmlns:a16="http://schemas.microsoft.com/office/drawing/2014/main" id="{171195AB-3D04-4AF3-8382-4259B31A10CE}"/>
              </a:ext>
            </a:extLst>
          </p:cNvPr>
          <p:cNvSpPr>
            <a:spLocks noGrp="1"/>
          </p:cNvSpPr>
          <p:nvPr>
            <p:ph type="sldNum" sz="quarter" idx="12"/>
          </p:nvPr>
        </p:nvSpPr>
        <p:spPr/>
        <p:txBody>
          <a:bodyPr/>
          <a:lstStyle/>
          <a:p>
            <a:pPr defTabSz="1219170"/>
            <a:fld id="{733122C9-A0B9-462F-8757-0847AD287B63}" type="slidenum">
              <a:rPr lang="fr-FR">
                <a:solidFill>
                  <a:srgbClr val="000000"/>
                </a:solidFill>
                <a:latin typeface="Arial"/>
              </a:rPr>
              <a:pPr defTabSz="1219170"/>
              <a:t>26</a:t>
            </a:fld>
            <a:endParaRPr lang="fr-FR" dirty="0">
              <a:solidFill>
                <a:srgbClr val="000000"/>
              </a:solidFill>
              <a:latin typeface="Arial"/>
            </a:endParaRPr>
          </a:p>
        </p:txBody>
      </p:sp>
      <p:sp>
        <p:nvSpPr>
          <p:cNvPr id="11" name="Titre 1">
            <a:extLst>
              <a:ext uri="{FF2B5EF4-FFF2-40B4-BE49-F238E27FC236}">
                <a16:creationId xmlns:a16="http://schemas.microsoft.com/office/drawing/2014/main" id="{619987F1-0FBB-48C5-9D9D-E4373E298EF8}"/>
              </a:ext>
            </a:extLst>
          </p:cNvPr>
          <p:cNvSpPr txBox="1">
            <a:spLocks/>
          </p:cNvSpPr>
          <p:nvPr/>
        </p:nvSpPr>
        <p:spPr bwMode="gray">
          <a:xfrm>
            <a:off x="1427693" y="705644"/>
            <a:ext cx="10515600" cy="1325563"/>
          </a:xfrm>
          <a:prstGeom prst="rect">
            <a:avLst/>
          </a:prstGeom>
          <a:ln>
            <a:solidFill>
              <a:schemeClr val="tx1">
                <a:alpha val="0"/>
              </a:schemeClr>
            </a:solidFill>
          </a:ln>
        </p:spPr>
        <p:txBody>
          <a:bodyPr vert="horz" lIns="0" tIns="0" rIns="0" bIns="0" rtlCol="0" anchor="t" anchorCtr="0">
            <a:noAutofit/>
          </a:bodyPr>
          <a:lstStyle>
            <a:lvl1pPr algn="l" defTabSz="914400" rtl="0" eaLnBrk="1" latinLnBrk="0" hangingPunct="1">
              <a:lnSpc>
                <a:spcPct val="90000"/>
              </a:lnSpc>
              <a:spcBef>
                <a:spcPct val="0"/>
              </a:spcBef>
              <a:buNone/>
              <a:defRPr sz="100" b="1" kern="1200">
                <a:solidFill>
                  <a:schemeClr val="tx1">
                    <a:alpha val="0"/>
                  </a:schemeClr>
                </a:solidFill>
                <a:latin typeface="+mj-lt"/>
                <a:ea typeface="+mj-ea"/>
                <a:cs typeface="+mj-cs"/>
              </a:defRPr>
            </a:lvl1pPr>
          </a:lstStyle>
          <a:p>
            <a:pPr defTabSz="1219170"/>
            <a:r>
              <a:rPr lang="fr-FR" sz="133">
                <a:solidFill>
                  <a:srgbClr val="000000">
                    <a:alpha val="0"/>
                  </a:srgbClr>
                </a:solidFill>
                <a:latin typeface="Arial"/>
              </a:rPr>
              <a:t>Les évaluations nationales</a:t>
            </a:r>
            <a:endParaRPr lang="fr-FR" sz="133" dirty="0">
              <a:solidFill>
                <a:srgbClr val="000000">
                  <a:alpha val="0"/>
                </a:srgbClr>
              </a:solidFill>
              <a:latin typeface="Arial"/>
            </a:endParaRPr>
          </a:p>
        </p:txBody>
      </p:sp>
      <p:sp>
        <p:nvSpPr>
          <p:cNvPr id="13" name="ZoneTexte 12">
            <a:extLst>
              <a:ext uri="{FF2B5EF4-FFF2-40B4-BE49-F238E27FC236}">
                <a16:creationId xmlns:a16="http://schemas.microsoft.com/office/drawing/2014/main" id="{3F45C95F-114B-4AD9-B9D9-30605518F02C}"/>
              </a:ext>
            </a:extLst>
          </p:cNvPr>
          <p:cNvSpPr txBox="1"/>
          <p:nvPr/>
        </p:nvSpPr>
        <p:spPr>
          <a:xfrm>
            <a:off x="1751543" y="-28208"/>
            <a:ext cx="10191750" cy="892552"/>
          </a:xfrm>
          <a:prstGeom prst="rect">
            <a:avLst/>
          </a:prstGeom>
          <a:noFill/>
        </p:spPr>
        <p:txBody>
          <a:bodyPr wrap="square">
            <a:spAutoFit/>
          </a:bodyPr>
          <a:lstStyle/>
          <a:p>
            <a:pPr algn="ctr" defTabSz="1219170"/>
            <a:r>
              <a:rPr lang="fr-FR" sz="2800" b="1" dirty="0">
                <a:solidFill>
                  <a:srgbClr val="000000"/>
                </a:solidFill>
                <a:latin typeface="Arial"/>
              </a:rPr>
              <a:t>La fiche de positionnement  </a:t>
            </a:r>
          </a:p>
          <a:p>
            <a:pPr algn="ctr" defTabSz="1219170"/>
            <a:r>
              <a:rPr lang="fr-FR" sz="2400" b="1" dirty="0">
                <a:solidFill>
                  <a:srgbClr val="000000"/>
                </a:solidFill>
                <a:latin typeface="Arial"/>
              </a:rPr>
              <a:t>Compréhension de l’oral et fonctionnement de la langue</a:t>
            </a:r>
            <a:endParaRPr lang="fr-FR" sz="2400" dirty="0">
              <a:solidFill>
                <a:srgbClr val="000000"/>
              </a:solidFill>
              <a:latin typeface="Arial"/>
            </a:endParaRPr>
          </a:p>
        </p:txBody>
      </p:sp>
      <p:sp>
        <p:nvSpPr>
          <p:cNvPr id="16" name="ZoneTexte 15">
            <a:extLst>
              <a:ext uri="{FF2B5EF4-FFF2-40B4-BE49-F238E27FC236}">
                <a16:creationId xmlns:a16="http://schemas.microsoft.com/office/drawing/2014/main" id="{4D1E5842-5514-4482-8201-6900514C7CE5}"/>
              </a:ext>
            </a:extLst>
          </p:cNvPr>
          <p:cNvSpPr txBox="1"/>
          <p:nvPr/>
        </p:nvSpPr>
        <p:spPr>
          <a:xfrm>
            <a:off x="1396472" y="1598196"/>
            <a:ext cx="9399057" cy="4402744"/>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a:spAutoFit/>
          </a:bodyPr>
          <a:lstStyle/>
          <a:p>
            <a:pPr>
              <a:lnSpc>
                <a:spcPct val="107000"/>
              </a:lnSpc>
              <a:spcAft>
                <a:spcPts val="800"/>
              </a:spcAft>
            </a:pPr>
            <a:r>
              <a:rPr lang="fr-FR" sz="2400" dirty="0">
                <a:effectLst/>
                <a:latin typeface="Calibri" panose="020F0502020204030204" pitchFamily="34" charset="0"/>
                <a:ea typeface="Calibri" panose="020F0502020204030204" pitchFamily="34" charset="0"/>
                <a:cs typeface="Times New Roman" panose="02020603050405020304" pitchFamily="18" charset="0"/>
              </a:rPr>
              <a:t>La fiche de restitution individuelle permet de positionner les acquis de l’élève selon 4 degrés de maitrise pour chaque domaine évalué : </a:t>
            </a:r>
          </a:p>
          <a:p>
            <a:pPr marL="285750" indent="-285750">
              <a:lnSpc>
                <a:spcPct val="107000"/>
              </a:lnSpc>
              <a:spcAft>
                <a:spcPts val="800"/>
              </a:spcAft>
              <a:buFont typeface="Wingdings" panose="05000000000000000000" pitchFamily="2" charset="2"/>
              <a:buChar char="q"/>
            </a:pPr>
            <a:r>
              <a:rPr lang="fr-FR" sz="2400" dirty="0">
                <a:latin typeface="Calibri" panose="020F0502020204030204" pitchFamily="34" charset="0"/>
                <a:ea typeface="Calibri" panose="020F0502020204030204" pitchFamily="34" charset="0"/>
                <a:cs typeface="Times New Roman" panose="02020603050405020304" pitchFamily="18" charset="0"/>
              </a:rPr>
              <a:t> L</a:t>
            </a:r>
            <a:r>
              <a:rPr lang="fr-FR" sz="2400" dirty="0">
                <a:effectLst/>
                <a:latin typeface="Calibri" panose="020F0502020204030204" pitchFamily="34" charset="0"/>
                <a:ea typeface="Calibri" panose="020F0502020204030204" pitchFamily="34" charset="0"/>
                <a:cs typeface="Times New Roman" panose="02020603050405020304" pitchFamily="18" charset="0"/>
              </a:rPr>
              <a:t>a maîtrise </a:t>
            </a:r>
            <a:r>
              <a:rPr lang="fr-FR" sz="2400" b="1" dirty="0">
                <a:effectLst/>
                <a:latin typeface="Calibri" panose="020F0502020204030204" pitchFamily="34" charset="0"/>
                <a:ea typeface="Calibri" panose="020F0502020204030204" pitchFamily="34" charset="0"/>
                <a:cs typeface="Times New Roman" panose="02020603050405020304" pitchFamily="18" charset="0"/>
              </a:rPr>
              <a:t>insuffisante</a:t>
            </a:r>
            <a:r>
              <a:rPr lang="fr-FR" sz="2400" dirty="0">
                <a:effectLst/>
                <a:latin typeface="Calibri" panose="020F0502020204030204" pitchFamily="34" charset="0"/>
                <a:ea typeface="Calibri" panose="020F0502020204030204" pitchFamily="34" charset="0"/>
                <a:cs typeface="Times New Roman" panose="02020603050405020304" pitchFamily="18" charset="0"/>
              </a:rPr>
              <a:t> nécessite un </a:t>
            </a:r>
            <a:r>
              <a:rPr lang="fr-FR" sz="2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accompagnement important sur les compétences non acquises. </a:t>
            </a:r>
          </a:p>
          <a:p>
            <a:pPr marL="285750" indent="-285750">
              <a:lnSpc>
                <a:spcPct val="107000"/>
              </a:lnSpc>
              <a:spcAft>
                <a:spcPts val="800"/>
              </a:spcAft>
              <a:buFont typeface="Wingdings" panose="05000000000000000000" pitchFamily="2" charset="2"/>
              <a:buChar char="q"/>
            </a:pPr>
            <a:r>
              <a:rPr lang="fr-FR" sz="2400" dirty="0">
                <a:effectLst/>
                <a:latin typeface="Calibri" panose="020F0502020204030204" pitchFamily="34" charset="0"/>
                <a:ea typeface="Calibri" panose="020F0502020204030204" pitchFamily="34" charset="0"/>
                <a:cs typeface="Times New Roman" panose="02020603050405020304" pitchFamily="18" charset="0"/>
              </a:rPr>
              <a:t> La maîtrise </a:t>
            </a:r>
            <a:r>
              <a:rPr lang="fr-FR" sz="2400" b="1" dirty="0">
                <a:effectLst/>
                <a:latin typeface="Calibri" panose="020F0502020204030204" pitchFamily="34" charset="0"/>
                <a:ea typeface="Calibri" panose="020F0502020204030204" pitchFamily="34" charset="0"/>
                <a:cs typeface="Times New Roman" panose="02020603050405020304" pitchFamily="18" charset="0"/>
              </a:rPr>
              <a:t>fragile</a:t>
            </a:r>
            <a:r>
              <a:rPr lang="fr-FR" sz="2400" dirty="0">
                <a:effectLst/>
                <a:latin typeface="Calibri" panose="020F0502020204030204" pitchFamily="34" charset="0"/>
                <a:ea typeface="Calibri" panose="020F0502020204030204" pitchFamily="34" charset="0"/>
                <a:cs typeface="Times New Roman" panose="02020603050405020304" pitchFamily="18" charset="0"/>
              </a:rPr>
              <a:t> correspond à </a:t>
            </a:r>
            <a:r>
              <a:rPr lang="fr-FR" sz="2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des savoirs et à des compétences qui doivent être renforcés. </a:t>
            </a:r>
          </a:p>
          <a:p>
            <a:pPr marL="285750" indent="-285750">
              <a:lnSpc>
                <a:spcPct val="107000"/>
              </a:lnSpc>
              <a:spcAft>
                <a:spcPts val="800"/>
              </a:spcAft>
              <a:buFont typeface="Wingdings" panose="05000000000000000000" pitchFamily="2" charset="2"/>
              <a:buChar char="q"/>
            </a:pPr>
            <a:r>
              <a:rPr lang="fr-FR" sz="2400" dirty="0">
                <a:latin typeface="Calibri" panose="020F0502020204030204" pitchFamily="34" charset="0"/>
                <a:ea typeface="Calibri" panose="020F0502020204030204" pitchFamily="34" charset="0"/>
                <a:cs typeface="Times New Roman" panose="02020603050405020304" pitchFamily="18" charset="0"/>
              </a:rPr>
              <a:t> L</a:t>
            </a:r>
            <a:r>
              <a:rPr lang="fr-FR" sz="2400" dirty="0">
                <a:effectLst/>
                <a:latin typeface="Calibri" panose="020F0502020204030204" pitchFamily="34" charset="0"/>
                <a:ea typeface="Calibri" panose="020F0502020204030204" pitchFamily="34" charset="0"/>
                <a:cs typeface="Times New Roman" panose="02020603050405020304" pitchFamily="18" charset="0"/>
              </a:rPr>
              <a:t>a maîtrise </a:t>
            </a:r>
            <a:r>
              <a:rPr lang="fr-FR" sz="2400" b="1" dirty="0">
                <a:effectLst/>
                <a:latin typeface="Calibri" panose="020F0502020204030204" pitchFamily="34" charset="0"/>
                <a:ea typeface="Calibri" panose="020F0502020204030204" pitchFamily="34" charset="0"/>
                <a:cs typeface="Times New Roman" panose="02020603050405020304" pitchFamily="18" charset="0"/>
              </a:rPr>
              <a:t>satisfaisante</a:t>
            </a:r>
            <a:r>
              <a:rPr lang="fr-FR" sz="2400" dirty="0">
                <a:effectLst/>
                <a:latin typeface="Calibri" panose="020F0502020204030204" pitchFamily="34" charset="0"/>
                <a:ea typeface="Calibri" panose="020F0502020204030204" pitchFamily="34" charset="0"/>
                <a:cs typeface="Times New Roman" panose="02020603050405020304" pitchFamily="18" charset="0"/>
              </a:rPr>
              <a:t> déclinée en 3 paliers correspond au niveau attendu en début de seconde. </a:t>
            </a:r>
          </a:p>
          <a:p>
            <a:pPr marL="285750" indent="-285750">
              <a:buFont typeface="Wingdings" panose="05000000000000000000" pitchFamily="2" charset="2"/>
              <a:buChar char="q"/>
            </a:pPr>
            <a:r>
              <a:rPr lang="fr-FR" sz="2400" dirty="0">
                <a:latin typeface="Calibri" panose="020F0502020204030204" pitchFamily="34" charset="0"/>
                <a:ea typeface="Calibri" panose="020F0502020204030204" pitchFamily="34" charset="0"/>
                <a:cs typeface="Times New Roman" panose="02020603050405020304" pitchFamily="18" charset="0"/>
              </a:rPr>
              <a:t> L</a:t>
            </a:r>
            <a:r>
              <a:rPr lang="fr-FR" sz="2400" dirty="0">
                <a:effectLst/>
                <a:latin typeface="Calibri" panose="020F0502020204030204" pitchFamily="34" charset="0"/>
                <a:ea typeface="Calibri" panose="020F0502020204030204" pitchFamily="34" charset="0"/>
                <a:cs typeface="Times New Roman" panose="02020603050405020304" pitchFamily="18" charset="0"/>
              </a:rPr>
              <a:t>a </a:t>
            </a:r>
            <a:r>
              <a:rPr lang="fr-FR" sz="2400" b="1" dirty="0">
                <a:effectLst/>
                <a:latin typeface="Calibri" panose="020F0502020204030204" pitchFamily="34" charset="0"/>
                <a:ea typeface="Calibri" panose="020F0502020204030204" pitchFamily="34" charset="0"/>
                <a:cs typeface="Times New Roman" panose="02020603050405020304" pitchFamily="18" charset="0"/>
              </a:rPr>
              <a:t>très bonne maîtrise </a:t>
            </a:r>
            <a:r>
              <a:rPr lang="fr-FR" sz="2400" dirty="0">
                <a:effectLst/>
                <a:latin typeface="Calibri" panose="020F0502020204030204" pitchFamily="34" charset="0"/>
                <a:ea typeface="Calibri" panose="020F0502020204030204" pitchFamily="34" charset="0"/>
                <a:cs typeface="Times New Roman" panose="02020603050405020304" pitchFamily="18" charset="0"/>
              </a:rPr>
              <a:t>correspond à des compétences et connaissances particulièrement affirmées.</a:t>
            </a:r>
            <a:endParaRPr lang="fr-FR" sz="2400" dirty="0"/>
          </a:p>
        </p:txBody>
      </p:sp>
    </p:spTree>
    <p:extLst>
      <p:ext uri="{BB962C8B-B14F-4D97-AF65-F5344CB8AC3E}">
        <p14:creationId xmlns:p14="http://schemas.microsoft.com/office/powerpoint/2010/main" val="2057655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C86C24-5B0D-4F77-9B64-CE01F0864034}"/>
              </a:ext>
            </a:extLst>
          </p:cNvPr>
          <p:cNvSpPr>
            <a:spLocks noGrp="1"/>
          </p:cNvSpPr>
          <p:nvPr>
            <p:ph type="title"/>
          </p:nvPr>
        </p:nvSpPr>
        <p:spPr/>
        <p:txBody>
          <a:bodyPr/>
          <a:lstStyle/>
          <a:p>
            <a:endParaRPr lang="fr-FR"/>
          </a:p>
        </p:txBody>
      </p:sp>
      <p:sp>
        <p:nvSpPr>
          <p:cNvPr id="3" name="Espace réservé de la date 2">
            <a:extLst>
              <a:ext uri="{FF2B5EF4-FFF2-40B4-BE49-F238E27FC236}">
                <a16:creationId xmlns:a16="http://schemas.microsoft.com/office/drawing/2014/main" id="{76E96B13-A12E-42D5-B2B9-CA5062A2C5F2}"/>
              </a:ext>
            </a:extLst>
          </p:cNvPr>
          <p:cNvSpPr>
            <a:spLocks noGrp="1"/>
          </p:cNvSpPr>
          <p:nvPr>
            <p:ph type="dt" sz="half" idx="10"/>
          </p:nvPr>
        </p:nvSpPr>
        <p:spPr/>
        <p:txBody>
          <a:bodyPr/>
          <a:lstStyle/>
          <a:p>
            <a:pPr algn="r"/>
            <a:fld id="{AF231AFD-929B-4F79-B410-7DE066DAC19B}" type="datetime1">
              <a:rPr lang="fr-FR" cap="all" smtClean="0"/>
              <a:t>11/10/2022</a:t>
            </a:fld>
            <a:endParaRPr lang="fr-FR" cap="all" dirty="0"/>
          </a:p>
        </p:txBody>
      </p:sp>
      <p:sp>
        <p:nvSpPr>
          <p:cNvPr id="4" name="Espace réservé du pied de page 3">
            <a:extLst>
              <a:ext uri="{FF2B5EF4-FFF2-40B4-BE49-F238E27FC236}">
                <a16:creationId xmlns:a16="http://schemas.microsoft.com/office/drawing/2014/main" id="{917AA8F5-81B6-4406-B8B0-22968E5B477F}"/>
              </a:ext>
            </a:extLst>
          </p:cNvPr>
          <p:cNvSpPr>
            <a:spLocks noGrp="1"/>
          </p:cNvSpPr>
          <p:nvPr>
            <p:ph type="ftr" sz="quarter" idx="11"/>
          </p:nvPr>
        </p:nvSpPr>
        <p:spPr/>
        <p:txBody>
          <a:bodyPr/>
          <a:lstStyle/>
          <a:p>
            <a:r>
              <a:rPr lang="fr-FR"/>
              <a:t>IEN Lettres-histoire-Géographie</a:t>
            </a:r>
            <a:endParaRPr lang="fr-FR" dirty="0"/>
          </a:p>
        </p:txBody>
      </p:sp>
      <p:sp>
        <p:nvSpPr>
          <p:cNvPr id="5" name="Espace réservé du numéro de diapositive 4">
            <a:extLst>
              <a:ext uri="{FF2B5EF4-FFF2-40B4-BE49-F238E27FC236}">
                <a16:creationId xmlns:a16="http://schemas.microsoft.com/office/drawing/2014/main" id="{C1D85109-54C1-471C-A45A-CEE0796F4FFE}"/>
              </a:ext>
            </a:extLst>
          </p:cNvPr>
          <p:cNvSpPr>
            <a:spLocks noGrp="1"/>
          </p:cNvSpPr>
          <p:nvPr>
            <p:ph type="sldNum" sz="quarter" idx="12"/>
          </p:nvPr>
        </p:nvSpPr>
        <p:spPr/>
        <p:txBody>
          <a:bodyPr/>
          <a:lstStyle/>
          <a:p>
            <a:fld id="{733122C9-A0B9-462F-8757-0847AD287B63}" type="slidenum">
              <a:rPr lang="fr-FR" smtClean="0"/>
              <a:pPr/>
              <a:t>27</a:t>
            </a:fld>
            <a:endParaRPr lang="fr-FR" dirty="0"/>
          </a:p>
        </p:txBody>
      </p:sp>
      <p:sp>
        <p:nvSpPr>
          <p:cNvPr id="10" name="ZoneTexte 9">
            <a:extLst>
              <a:ext uri="{FF2B5EF4-FFF2-40B4-BE49-F238E27FC236}">
                <a16:creationId xmlns:a16="http://schemas.microsoft.com/office/drawing/2014/main" id="{ABBAB621-1836-4CEF-ABF5-3E65811E48D2}"/>
              </a:ext>
            </a:extLst>
          </p:cNvPr>
          <p:cNvSpPr txBox="1"/>
          <p:nvPr/>
        </p:nvSpPr>
        <p:spPr>
          <a:xfrm>
            <a:off x="1710025" y="1375877"/>
            <a:ext cx="9123075" cy="3785652"/>
          </a:xfrm>
          <a:prstGeom prst="rect">
            <a:avLst/>
          </a:prstGeom>
          <a:noFill/>
        </p:spPr>
        <p:txBody>
          <a:bodyPr wrap="square">
            <a:spAutoFit/>
          </a:bodyPr>
          <a:lstStyle/>
          <a:p>
            <a:endParaRPr lang="fr-FR" sz="2400" dirty="0"/>
          </a:p>
          <a:p>
            <a:r>
              <a:rPr lang="fr-FR" sz="2400" dirty="0"/>
              <a:t>Ainsi, il est possible de mettre en œuvre des tâches :</a:t>
            </a:r>
          </a:p>
          <a:p>
            <a:endParaRPr lang="fr-FR" sz="2400" dirty="0"/>
          </a:p>
          <a:p>
            <a:pPr marL="285750" indent="-285750">
              <a:buFont typeface="Wingdings" panose="05000000000000000000" pitchFamily="2" charset="2"/>
              <a:buChar char="q"/>
            </a:pPr>
            <a:r>
              <a:rPr lang="fr-FR" sz="2400" b="1" dirty="0">
                <a:solidFill>
                  <a:srgbClr val="002060"/>
                </a:solidFill>
              </a:rPr>
              <a:t> Travaillant de concert l’ensemble des capacités ;</a:t>
            </a:r>
          </a:p>
          <a:p>
            <a:endParaRPr lang="fr-FR" sz="2400" b="1" dirty="0">
              <a:solidFill>
                <a:srgbClr val="002060"/>
              </a:solidFill>
            </a:endParaRPr>
          </a:p>
          <a:p>
            <a:pPr marL="285750" indent="-285750">
              <a:buFont typeface="Wingdings" panose="05000000000000000000" pitchFamily="2" charset="2"/>
              <a:buChar char="q"/>
            </a:pPr>
            <a:r>
              <a:rPr lang="fr-FR" sz="2400" b="1" dirty="0">
                <a:solidFill>
                  <a:srgbClr val="002060"/>
                </a:solidFill>
              </a:rPr>
              <a:t> Ciblant les compétences d’un secteur précis pour un objectif précis ;</a:t>
            </a:r>
          </a:p>
          <a:p>
            <a:pPr marL="285750" indent="-285750">
              <a:buFont typeface="Wingdings" panose="05000000000000000000" pitchFamily="2" charset="2"/>
              <a:buChar char="q"/>
            </a:pPr>
            <a:endParaRPr lang="fr-FR" sz="2400" b="1" dirty="0">
              <a:solidFill>
                <a:srgbClr val="002060"/>
              </a:solidFill>
            </a:endParaRPr>
          </a:p>
          <a:p>
            <a:pPr marL="285750" indent="-285750">
              <a:buFont typeface="Wingdings" panose="05000000000000000000" pitchFamily="2" charset="2"/>
              <a:buChar char="q"/>
            </a:pPr>
            <a:r>
              <a:rPr lang="fr-FR" sz="2400" b="1" dirty="0">
                <a:solidFill>
                  <a:srgbClr val="002060"/>
                </a:solidFill>
              </a:rPr>
              <a:t> Ne prenant en compte que certaines capacités à consolider.</a:t>
            </a:r>
          </a:p>
          <a:p>
            <a:pPr marL="285750" indent="-285750">
              <a:buFont typeface="Wingdings" panose="05000000000000000000" pitchFamily="2" charset="2"/>
              <a:buChar char="q"/>
            </a:pPr>
            <a:endParaRPr lang="fr-FR" sz="2400" b="1" dirty="0">
              <a:solidFill>
                <a:srgbClr val="002060"/>
              </a:solidFill>
            </a:endParaRPr>
          </a:p>
          <a:p>
            <a:pPr marL="285750" indent="-285750">
              <a:buFont typeface="Wingdings" panose="05000000000000000000" pitchFamily="2" charset="2"/>
              <a:buChar char="q"/>
            </a:pPr>
            <a:endParaRPr lang="fr-FR" sz="2400" dirty="0"/>
          </a:p>
        </p:txBody>
      </p:sp>
      <p:sp>
        <p:nvSpPr>
          <p:cNvPr id="6" name="ZoneTexte 5">
            <a:extLst>
              <a:ext uri="{FF2B5EF4-FFF2-40B4-BE49-F238E27FC236}">
                <a16:creationId xmlns:a16="http://schemas.microsoft.com/office/drawing/2014/main" id="{9839344B-8B81-0565-AA65-5C42B9D67048}"/>
              </a:ext>
            </a:extLst>
          </p:cNvPr>
          <p:cNvSpPr txBox="1"/>
          <p:nvPr/>
        </p:nvSpPr>
        <p:spPr>
          <a:xfrm>
            <a:off x="2414453" y="183714"/>
            <a:ext cx="9503440" cy="892552"/>
          </a:xfrm>
          <a:prstGeom prst="rect">
            <a:avLst/>
          </a:prstGeom>
          <a:noFill/>
        </p:spPr>
        <p:txBody>
          <a:bodyPr wrap="square">
            <a:spAutoFit/>
          </a:bodyPr>
          <a:lstStyle/>
          <a:p>
            <a:pPr algn="ctr" defTabSz="1219170"/>
            <a:r>
              <a:rPr lang="fr-FR" sz="2800" b="1" dirty="0">
                <a:solidFill>
                  <a:srgbClr val="000000"/>
                </a:solidFill>
                <a:latin typeface="Arial"/>
              </a:rPr>
              <a:t>Les échelles de positionnement</a:t>
            </a:r>
          </a:p>
          <a:p>
            <a:pPr algn="ctr" defTabSz="1219170"/>
            <a:r>
              <a:rPr lang="fr-FR" sz="2400" b="1" dirty="0">
                <a:solidFill>
                  <a:srgbClr val="000000"/>
                </a:solidFill>
                <a:latin typeface="Arial"/>
              </a:rPr>
              <a:t>Guides de lecture des résultats des élèves</a:t>
            </a:r>
          </a:p>
        </p:txBody>
      </p:sp>
    </p:spTree>
    <p:extLst>
      <p:ext uri="{BB962C8B-B14F-4D97-AF65-F5344CB8AC3E}">
        <p14:creationId xmlns:p14="http://schemas.microsoft.com/office/powerpoint/2010/main" val="3023662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4. Remédiations</a:t>
            </a:r>
          </a:p>
        </p:txBody>
      </p:sp>
      <p:sp>
        <p:nvSpPr>
          <p:cNvPr id="3" name="Espace réservé du texte 2"/>
          <p:cNvSpPr>
            <a:spLocks noGrp="1"/>
          </p:cNvSpPr>
          <p:nvPr>
            <p:ph type="body" idx="1"/>
          </p:nvPr>
        </p:nvSpPr>
        <p:spPr/>
        <p:txBody>
          <a:bodyPr/>
          <a:lstStyle/>
          <a:p>
            <a:endParaRPr lang="fr-FR"/>
          </a:p>
        </p:txBody>
      </p:sp>
    </p:spTree>
    <p:extLst>
      <p:ext uri="{BB962C8B-B14F-4D97-AF65-F5344CB8AC3E}">
        <p14:creationId xmlns:p14="http://schemas.microsoft.com/office/powerpoint/2010/main" val="24105424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5BCBBD-5B8D-4F3C-8515-0B1F44D729F5}"/>
              </a:ext>
            </a:extLst>
          </p:cNvPr>
          <p:cNvSpPr>
            <a:spLocks noGrp="1"/>
          </p:cNvSpPr>
          <p:nvPr>
            <p:ph type="title"/>
          </p:nvPr>
        </p:nvSpPr>
        <p:spPr/>
        <p:txBody>
          <a:bodyPr/>
          <a:lstStyle/>
          <a:p>
            <a:endParaRPr lang="fr-FR"/>
          </a:p>
        </p:txBody>
      </p:sp>
      <p:sp>
        <p:nvSpPr>
          <p:cNvPr id="3" name="Espace réservé de la date 2">
            <a:extLst>
              <a:ext uri="{FF2B5EF4-FFF2-40B4-BE49-F238E27FC236}">
                <a16:creationId xmlns:a16="http://schemas.microsoft.com/office/drawing/2014/main" id="{2AA4ACEA-5672-4FE6-8100-73A973656CCE}"/>
              </a:ext>
            </a:extLst>
          </p:cNvPr>
          <p:cNvSpPr>
            <a:spLocks noGrp="1"/>
          </p:cNvSpPr>
          <p:nvPr>
            <p:ph type="dt" sz="half" idx="10"/>
          </p:nvPr>
        </p:nvSpPr>
        <p:spPr/>
        <p:txBody>
          <a:bodyPr/>
          <a:lstStyle/>
          <a:p>
            <a:pPr algn="r" defTabSz="1219170"/>
            <a:fld id="{1FEA8B34-72F0-47C0-9780-F49A626F7D99}" type="datetime1">
              <a:rPr lang="fr-FR" cap="all">
                <a:solidFill>
                  <a:srgbClr val="000000"/>
                </a:solidFill>
                <a:latin typeface="Arial"/>
              </a:rPr>
              <a:pPr algn="r" defTabSz="1219170"/>
              <a:t>11/10/2022</a:t>
            </a:fld>
            <a:endParaRPr lang="fr-FR" cap="all" dirty="0">
              <a:solidFill>
                <a:srgbClr val="000000"/>
              </a:solidFill>
              <a:latin typeface="Arial"/>
            </a:endParaRPr>
          </a:p>
        </p:txBody>
      </p:sp>
      <p:sp>
        <p:nvSpPr>
          <p:cNvPr id="4" name="Espace réservé du pied de page 3">
            <a:extLst>
              <a:ext uri="{FF2B5EF4-FFF2-40B4-BE49-F238E27FC236}">
                <a16:creationId xmlns:a16="http://schemas.microsoft.com/office/drawing/2014/main" id="{4A986C46-8CC6-4880-9FC3-F6BAB0AE87B5}"/>
              </a:ext>
            </a:extLst>
          </p:cNvPr>
          <p:cNvSpPr>
            <a:spLocks noGrp="1"/>
          </p:cNvSpPr>
          <p:nvPr>
            <p:ph type="ftr" sz="quarter" idx="11"/>
          </p:nvPr>
        </p:nvSpPr>
        <p:spPr/>
        <p:txBody>
          <a:bodyPr/>
          <a:lstStyle/>
          <a:p>
            <a:pPr defTabSz="1219170"/>
            <a:r>
              <a:rPr lang="fr-FR">
                <a:solidFill>
                  <a:srgbClr val="000000"/>
                </a:solidFill>
                <a:latin typeface="Arial"/>
              </a:rPr>
              <a:t>IEN Lettres-histoire-Géographie</a:t>
            </a:r>
            <a:endParaRPr lang="fr-FR" dirty="0">
              <a:solidFill>
                <a:srgbClr val="000000"/>
              </a:solidFill>
              <a:latin typeface="Arial"/>
            </a:endParaRPr>
          </a:p>
        </p:txBody>
      </p:sp>
      <p:sp>
        <p:nvSpPr>
          <p:cNvPr id="5" name="Espace réservé du numéro de diapositive 4">
            <a:extLst>
              <a:ext uri="{FF2B5EF4-FFF2-40B4-BE49-F238E27FC236}">
                <a16:creationId xmlns:a16="http://schemas.microsoft.com/office/drawing/2014/main" id="{171195AB-3D04-4AF3-8382-4259B31A10CE}"/>
              </a:ext>
            </a:extLst>
          </p:cNvPr>
          <p:cNvSpPr>
            <a:spLocks noGrp="1"/>
          </p:cNvSpPr>
          <p:nvPr>
            <p:ph type="sldNum" sz="quarter" idx="12"/>
          </p:nvPr>
        </p:nvSpPr>
        <p:spPr/>
        <p:txBody>
          <a:bodyPr/>
          <a:lstStyle/>
          <a:p>
            <a:pPr defTabSz="1219170"/>
            <a:fld id="{733122C9-A0B9-462F-8757-0847AD287B63}" type="slidenum">
              <a:rPr lang="fr-FR">
                <a:solidFill>
                  <a:srgbClr val="000000"/>
                </a:solidFill>
                <a:latin typeface="Arial"/>
              </a:rPr>
              <a:pPr defTabSz="1219170"/>
              <a:t>29</a:t>
            </a:fld>
            <a:endParaRPr lang="fr-FR" dirty="0">
              <a:solidFill>
                <a:srgbClr val="000000"/>
              </a:solidFill>
              <a:latin typeface="Arial"/>
            </a:endParaRPr>
          </a:p>
        </p:txBody>
      </p:sp>
      <p:sp>
        <p:nvSpPr>
          <p:cNvPr id="11" name="Titre 1">
            <a:extLst>
              <a:ext uri="{FF2B5EF4-FFF2-40B4-BE49-F238E27FC236}">
                <a16:creationId xmlns:a16="http://schemas.microsoft.com/office/drawing/2014/main" id="{619987F1-0FBB-48C5-9D9D-E4373E298EF8}"/>
              </a:ext>
            </a:extLst>
          </p:cNvPr>
          <p:cNvSpPr txBox="1">
            <a:spLocks/>
          </p:cNvSpPr>
          <p:nvPr/>
        </p:nvSpPr>
        <p:spPr bwMode="gray">
          <a:xfrm>
            <a:off x="1427693" y="705644"/>
            <a:ext cx="10515600" cy="1325563"/>
          </a:xfrm>
          <a:prstGeom prst="rect">
            <a:avLst/>
          </a:prstGeom>
          <a:ln>
            <a:solidFill>
              <a:schemeClr val="tx1">
                <a:alpha val="0"/>
              </a:schemeClr>
            </a:solidFill>
          </a:ln>
        </p:spPr>
        <p:txBody>
          <a:bodyPr vert="horz" lIns="0" tIns="0" rIns="0" bIns="0" rtlCol="0" anchor="t" anchorCtr="0">
            <a:noAutofit/>
          </a:bodyPr>
          <a:lstStyle>
            <a:lvl1pPr algn="l" defTabSz="914400" rtl="0" eaLnBrk="1" latinLnBrk="0" hangingPunct="1">
              <a:lnSpc>
                <a:spcPct val="90000"/>
              </a:lnSpc>
              <a:spcBef>
                <a:spcPct val="0"/>
              </a:spcBef>
              <a:buNone/>
              <a:defRPr sz="100" b="1" kern="1200">
                <a:solidFill>
                  <a:schemeClr val="tx1">
                    <a:alpha val="0"/>
                  </a:schemeClr>
                </a:solidFill>
                <a:latin typeface="+mj-lt"/>
                <a:ea typeface="+mj-ea"/>
                <a:cs typeface="+mj-cs"/>
              </a:defRPr>
            </a:lvl1pPr>
          </a:lstStyle>
          <a:p>
            <a:pPr defTabSz="1219170"/>
            <a:r>
              <a:rPr lang="fr-FR" sz="133">
                <a:solidFill>
                  <a:srgbClr val="000000">
                    <a:alpha val="0"/>
                  </a:srgbClr>
                </a:solidFill>
                <a:latin typeface="Arial"/>
              </a:rPr>
              <a:t>Les évaluations nationales</a:t>
            </a:r>
            <a:endParaRPr lang="fr-FR" sz="133" dirty="0">
              <a:solidFill>
                <a:srgbClr val="000000">
                  <a:alpha val="0"/>
                </a:srgbClr>
              </a:solidFill>
              <a:latin typeface="Arial"/>
            </a:endParaRPr>
          </a:p>
        </p:txBody>
      </p:sp>
      <p:sp>
        <p:nvSpPr>
          <p:cNvPr id="13" name="ZoneTexte 12">
            <a:extLst>
              <a:ext uri="{FF2B5EF4-FFF2-40B4-BE49-F238E27FC236}">
                <a16:creationId xmlns:a16="http://schemas.microsoft.com/office/drawing/2014/main" id="{3F45C95F-114B-4AD9-B9D9-30605518F02C}"/>
              </a:ext>
            </a:extLst>
          </p:cNvPr>
          <p:cNvSpPr txBox="1"/>
          <p:nvPr/>
        </p:nvSpPr>
        <p:spPr>
          <a:xfrm>
            <a:off x="2039688" y="472712"/>
            <a:ext cx="10125864" cy="954107"/>
          </a:xfrm>
          <a:prstGeom prst="rect">
            <a:avLst/>
          </a:prstGeom>
          <a:noFill/>
        </p:spPr>
        <p:txBody>
          <a:bodyPr wrap="square">
            <a:spAutoFit/>
          </a:bodyPr>
          <a:lstStyle/>
          <a:p>
            <a:pPr algn="ctr" defTabSz="1219170"/>
            <a:r>
              <a:rPr lang="fr-FR" sz="2800" b="1" dirty="0">
                <a:solidFill>
                  <a:srgbClr val="000000"/>
                </a:solidFill>
                <a:latin typeface="Arial"/>
              </a:rPr>
              <a:t>Stratégies pédagogiques de mise en œuvre des remédiations</a:t>
            </a:r>
            <a:endParaRPr lang="fr-FR" sz="2400" dirty="0">
              <a:solidFill>
                <a:srgbClr val="000000"/>
              </a:solidFill>
              <a:latin typeface="Arial"/>
            </a:endParaRPr>
          </a:p>
        </p:txBody>
      </p:sp>
      <p:sp>
        <p:nvSpPr>
          <p:cNvPr id="6" name="ZoneTexte 5">
            <a:extLst>
              <a:ext uri="{FF2B5EF4-FFF2-40B4-BE49-F238E27FC236}">
                <a16:creationId xmlns:a16="http://schemas.microsoft.com/office/drawing/2014/main" id="{DC49501B-07DC-3F26-DD82-8DD2E3639715}"/>
              </a:ext>
            </a:extLst>
          </p:cNvPr>
          <p:cNvSpPr txBox="1"/>
          <p:nvPr/>
        </p:nvSpPr>
        <p:spPr>
          <a:xfrm>
            <a:off x="1205434" y="1375877"/>
            <a:ext cx="10737859" cy="5539978"/>
          </a:xfrm>
          <a:prstGeom prst="rect">
            <a:avLst/>
          </a:prstGeom>
          <a:noFill/>
        </p:spPr>
        <p:txBody>
          <a:bodyPr wrap="square">
            <a:spAutoFit/>
          </a:bodyPr>
          <a:lstStyle/>
          <a:p>
            <a:pPr marL="342900" indent="-342900" algn="just">
              <a:buFont typeface="Wingdings" panose="05000000000000000000" pitchFamily="2" charset="2"/>
              <a:buChar char="q"/>
            </a:pPr>
            <a:r>
              <a:rPr lang="fr-FR" sz="2400" dirty="0"/>
              <a:t>Progressivité des apprentissages</a:t>
            </a:r>
          </a:p>
          <a:p>
            <a:pPr algn="just"/>
            <a:r>
              <a:rPr lang="fr-FR" sz="2400" i="1" dirty="0">
                <a:solidFill>
                  <a:schemeClr val="accent5">
                    <a:lumMod val="75000"/>
                  </a:schemeClr>
                </a:solidFill>
              </a:rPr>
              <a:t>Identifier les compétences fragiles à travailler et penser ce travail dans le déroulement de l’année, en lien avec les séquences disciplinaires, en identifiant des priorités, en envisageant de remobiliser et d’approfondir le travail.</a:t>
            </a:r>
          </a:p>
          <a:p>
            <a:pPr algn="just"/>
            <a:endParaRPr lang="fr-FR" sz="900" dirty="0"/>
          </a:p>
          <a:p>
            <a:pPr marL="342900" indent="-342900" algn="just">
              <a:buFont typeface="Wingdings" panose="05000000000000000000" pitchFamily="2" charset="2"/>
              <a:buChar char="q"/>
            </a:pPr>
            <a:r>
              <a:rPr lang="fr-FR" sz="2400" dirty="0"/>
              <a:t>Différencier, individualiser</a:t>
            </a:r>
          </a:p>
          <a:p>
            <a:pPr algn="just"/>
            <a:r>
              <a:rPr lang="fr-FR" sz="2400" i="1" dirty="0">
                <a:solidFill>
                  <a:schemeClr val="accent5">
                    <a:lumMod val="75000"/>
                  </a:schemeClr>
                </a:solidFill>
              </a:rPr>
              <a:t>Selon les pratiques d’établissement, sans pénaliser des élèves en termes de nombres d’heures d’AP ou de consolidation dues. On peut différencier en proposant des supports différents, mais on peut aussi accompagner différemment les élèves pendant le temps de classe.</a:t>
            </a:r>
          </a:p>
          <a:p>
            <a:pPr algn="just"/>
            <a:endParaRPr lang="fr-FR" sz="900" dirty="0"/>
          </a:p>
          <a:p>
            <a:pPr marL="342900" indent="-342900" algn="just">
              <a:buFont typeface="Wingdings" panose="05000000000000000000" pitchFamily="2" charset="2"/>
              <a:buChar char="q"/>
            </a:pPr>
            <a:r>
              <a:rPr lang="fr-FR" sz="2400" dirty="0"/>
              <a:t>Mutualiser</a:t>
            </a:r>
          </a:p>
          <a:p>
            <a:pPr algn="just"/>
            <a:r>
              <a:rPr lang="fr-FR" sz="2400" i="1" dirty="0">
                <a:solidFill>
                  <a:schemeClr val="accent5">
                    <a:lumMod val="75000"/>
                  </a:schemeClr>
                </a:solidFill>
              </a:rPr>
              <a:t>Construire l’accompagnement des élèves en difficultés nécessite un travail important, mutualiser les ressources peut permettre de réguler la charge de travail de chacun.</a:t>
            </a:r>
          </a:p>
          <a:p>
            <a:pPr marL="342900" indent="-342900" algn="just">
              <a:buFont typeface="Wingdings" panose="05000000000000000000" pitchFamily="2" charset="2"/>
              <a:buChar char="q"/>
            </a:pPr>
            <a:endParaRPr lang="fr-FR" sz="2400" dirty="0"/>
          </a:p>
          <a:p>
            <a:pPr marL="285750" indent="-285750" algn="just">
              <a:buFont typeface="Wingdings" panose="05000000000000000000" pitchFamily="2" charset="2"/>
              <a:buChar char="q"/>
            </a:pPr>
            <a:endParaRPr lang="fr-FR" sz="2400" dirty="0"/>
          </a:p>
        </p:txBody>
      </p:sp>
    </p:spTree>
    <p:extLst>
      <p:ext uri="{BB962C8B-B14F-4D97-AF65-F5344CB8AC3E}">
        <p14:creationId xmlns:p14="http://schemas.microsoft.com/office/powerpoint/2010/main" val="1645242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latin typeface="Arial" panose="020B0604020202020204" pitchFamily="34" charset="0"/>
                <a:cs typeface="Arial" panose="020B0604020202020204" pitchFamily="34" charset="0"/>
              </a:rPr>
              <a:t>1. </a:t>
            </a:r>
            <a:r>
              <a:rPr lang="fr-FR" b="1" dirty="0">
                <a:solidFill>
                  <a:srgbClr val="000000"/>
                </a:solidFill>
                <a:latin typeface="Arial" panose="020B0604020202020204" pitchFamily="34" charset="0"/>
                <a:cs typeface="Arial" panose="020B0604020202020204" pitchFamily="34" charset="0"/>
              </a:rPr>
              <a:t>Objectifs des tests</a:t>
            </a:r>
            <a:br>
              <a:rPr lang="fr-FR" b="1" dirty="0">
                <a:solidFill>
                  <a:srgbClr val="000000"/>
                </a:solidFill>
                <a:latin typeface="Arial" panose="020B0604020202020204" pitchFamily="34" charset="0"/>
                <a:cs typeface="Arial" panose="020B0604020202020204" pitchFamily="34" charset="0"/>
              </a:rPr>
            </a:br>
            <a:endParaRPr lang="fr-FR" b="1" dirty="0">
              <a:latin typeface="Arial" panose="020B0604020202020204" pitchFamily="34" charset="0"/>
              <a:cs typeface="Arial" panose="020B0604020202020204" pitchFamily="34" charset="0"/>
            </a:endParaRPr>
          </a:p>
        </p:txBody>
      </p:sp>
      <p:sp>
        <p:nvSpPr>
          <p:cNvPr id="3" name="Espace réservé du texte 2"/>
          <p:cNvSpPr>
            <a:spLocks noGrp="1"/>
          </p:cNvSpPr>
          <p:nvPr>
            <p:ph type="body" idx="1"/>
          </p:nvPr>
        </p:nvSpPr>
        <p:spPr/>
        <p:txBody>
          <a:bodyPr/>
          <a:lstStyle/>
          <a:p>
            <a:endParaRPr lang="fr-FR"/>
          </a:p>
        </p:txBody>
      </p:sp>
    </p:spTree>
    <p:extLst>
      <p:ext uri="{BB962C8B-B14F-4D97-AF65-F5344CB8AC3E}">
        <p14:creationId xmlns:p14="http://schemas.microsoft.com/office/powerpoint/2010/main" val="24099471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5BCBBD-5B8D-4F3C-8515-0B1F44D729F5}"/>
              </a:ext>
            </a:extLst>
          </p:cNvPr>
          <p:cNvSpPr>
            <a:spLocks noGrp="1"/>
          </p:cNvSpPr>
          <p:nvPr>
            <p:ph type="title"/>
          </p:nvPr>
        </p:nvSpPr>
        <p:spPr/>
        <p:txBody>
          <a:bodyPr/>
          <a:lstStyle/>
          <a:p>
            <a:endParaRPr lang="fr-FR"/>
          </a:p>
        </p:txBody>
      </p:sp>
      <p:sp>
        <p:nvSpPr>
          <p:cNvPr id="3" name="Espace réservé de la date 2">
            <a:extLst>
              <a:ext uri="{FF2B5EF4-FFF2-40B4-BE49-F238E27FC236}">
                <a16:creationId xmlns:a16="http://schemas.microsoft.com/office/drawing/2014/main" id="{2AA4ACEA-5672-4FE6-8100-73A973656CCE}"/>
              </a:ext>
            </a:extLst>
          </p:cNvPr>
          <p:cNvSpPr>
            <a:spLocks noGrp="1"/>
          </p:cNvSpPr>
          <p:nvPr>
            <p:ph type="dt" sz="half" idx="10"/>
          </p:nvPr>
        </p:nvSpPr>
        <p:spPr/>
        <p:txBody>
          <a:bodyPr/>
          <a:lstStyle/>
          <a:p>
            <a:pPr algn="r" defTabSz="1219170"/>
            <a:fld id="{1FEA8B34-72F0-47C0-9780-F49A626F7D99}" type="datetime1">
              <a:rPr lang="fr-FR" cap="all">
                <a:solidFill>
                  <a:srgbClr val="000000"/>
                </a:solidFill>
                <a:latin typeface="Arial"/>
              </a:rPr>
              <a:pPr algn="r" defTabSz="1219170"/>
              <a:t>11/10/2022</a:t>
            </a:fld>
            <a:endParaRPr lang="fr-FR" cap="all" dirty="0">
              <a:solidFill>
                <a:srgbClr val="000000"/>
              </a:solidFill>
              <a:latin typeface="Arial"/>
            </a:endParaRPr>
          </a:p>
        </p:txBody>
      </p:sp>
      <p:sp>
        <p:nvSpPr>
          <p:cNvPr id="4" name="Espace réservé du pied de page 3">
            <a:extLst>
              <a:ext uri="{FF2B5EF4-FFF2-40B4-BE49-F238E27FC236}">
                <a16:creationId xmlns:a16="http://schemas.microsoft.com/office/drawing/2014/main" id="{4A986C46-8CC6-4880-9FC3-F6BAB0AE87B5}"/>
              </a:ext>
            </a:extLst>
          </p:cNvPr>
          <p:cNvSpPr>
            <a:spLocks noGrp="1"/>
          </p:cNvSpPr>
          <p:nvPr>
            <p:ph type="ftr" sz="quarter" idx="11"/>
          </p:nvPr>
        </p:nvSpPr>
        <p:spPr/>
        <p:txBody>
          <a:bodyPr/>
          <a:lstStyle/>
          <a:p>
            <a:pPr defTabSz="1219170"/>
            <a:r>
              <a:rPr lang="fr-FR">
                <a:solidFill>
                  <a:srgbClr val="000000"/>
                </a:solidFill>
                <a:latin typeface="Arial"/>
              </a:rPr>
              <a:t>IEN Lettres-histoire-Géographie</a:t>
            </a:r>
            <a:endParaRPr lang="fr-FR" dirty="0">
              <a:solidFill>
                <a:srgbClr val="000000"/>
              </a:solidFill>
              <a:latin typeface="Arial"/>
            </a:endParaRPr>
          </a:p>
        </p:txBody>
      </p:sp>
      <p:sp>
        <p:nvSpPr>
          <p:cNvPr id="5" name="Espace réservé du numéro de diapositive 4">
            <a:extLst>
              <a:ext uri="{FF2B5EF4-FFF2-40B4-BE49-F238E27FC236}">
                <a16:creationId xmlns:a16="http://schemas.microsoft.com/office/drawing/2014/main" id="{171195AB-3D04-4AF3-8382-4259B31A10CE}"/>
              </a:ext>
            </a:extLst>
          </p:cNvPr>
          <p:cNvSpPr>
            <a:spLocks noGrp="1"/>
          </p:cNvSpPr>
          <p:nvPr>
            <p:ph type="sldNum" sz="quarter" idx="12"/>
          </p:nvPr>
        </p:nvSpPr>
        <p:spPr/>
        <p:txBody>
          <a:bodyPr/>
          <a:lstStyle/>
          <a:p>
            <a:pPr defTabSz="1219170"/>
            <a:fld id="{733122C9-A0B9-462F-8757-0847AD287B63}" type="slidenum">
              <a:rPr lang="fr-FR">
                <a:solidFill>
                  <a:srgbClr val="000000"/>
                </a:solidFill>
                <a:latin typeface="Arial"/>
              </a:rPr>
              <a:pPr defTabSz="1219170"/>
              <a:t>30</a:t>
            </a:fld>
            <a:endParaRPr lang="fr-FR" dirty="0">
              <a:solidFill>
                <a:srgbClr val="000000"/>
              </a:solidFill>
              <a:latin typeface="Arial"/>
            </a:endParaRPr>
          </a:p>
        </p:txBody>
      </p:sp>
      <p:sp>
        <p:nvSpPr>
          <p:cNvPr id="9" name="Espace réservé du contenu 2">
            <a:extLst>
              <a:ext uri="{FF2B5EF4-FFF2-40B4-BE49-F238E27FC236}">
                <a16:creationId xmlns:a16="http://schemas.microsoft.com/office/drawing/2014/main" id="{194506D1-B4D7-4CEF-B461-0995C37A4D04}"/>
              </a:ext>
            </a:extLst>
          </p:cNvPr>
          <p:cNvSpPr txBox="1">
            <a:spLocks/>
          </p:cNvSpPr>
          <p:nvPr/>
        </p:nvSpPr>
        <p:spPr>
          <a:xfrm>
            <a:off x="2039688" y="1333500"/>
            <a:ext cx="8112625" cy="570500"/>
          </a:xfrm>
          <a:prstGeom prst="rect">
            <a:avLst/>
          </a:prstGeom>
        </p:spPr>
        <p:txBody>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fontAlgn="base"/>
            <a:r>
              <a:rPr lang="fr-FR" sz="1800" i="0" dirty="0">
                <a:solidFill>
                  <a:srgbClr val="000000"/>
                </a:solidFill>
                <a:effectLst/>
                <a:latin typeface="Calibri" panose="020F0502020204030204" pitchFamily="34" charset="0"/>
                <a:cs typeface="Calibri" panose="020F0502020204030204" pitchFamily="34" charset="0"/>
                <a:hlinkClick r:id="rId3"/>
              </a:rPr>
              <a:t>https://eduscol.education.fr/1501/tests-de-positionnement-de-seconde-et-de-cap</a:t>
            </a:r>
            <a:endParaRPr lang="fr-FR" sz="1800" i="0" dirty="0">
              <a:solidFill>
                <a:srgbClr val="000000"/>
              </a:solidFill>
              <a:effectLst/>
              <a:latin typeface="Calibri" panose="020F0502020204030204" pitchFamily="34" charset="0"/>
              <a:cs typeface="Calibri" panose="020F0502020204030204" pitchFamily="34" charset="0"/>
            </a:endParaRPr>
          </a:p>
          <a:p>
            <a:pPr algn="l" fontAlgn="base"/>
            <a:endParaRPr lang="fr-FR" sz="2000" dirty="0">
              <a:solidFill>
                <a:srgbClr val="000000"/>
              </a:solidFill>
              <a:latin typeface="Calibri" panose="020F0502020204030204" pitchFamily="34" charset="0"/>
              <a:cs typeface="Calibri" panose="020F0502020204030204" pitchFamily="34" charset="0"/>
            </a:endParaRPr>
          </a:p>
        </p:txBody>
      </p:sp>
      <p:sp>
        <p:nvSpPr>
          <p:cNvPr id="11" name="Titre 1">
            <a:extLst>
              <a:ext uri="{FF2B5EF4-FFF2-40B4-BE49-F238E27FC236}">
                <a16:creationId xmlns:a16="http://schemas.microsoft.com/office/drawing/2014/main" id="{619987F1-0FBB-48C5-9D9D-E4373E298EF8}"/>
              </a:ext>
            </a:extLst>
          </p:cNvPr>
          <p:cNvSpPr txBox="1">
            <a:spLocks/>
          </p:cNvSpPr>
          <p:nvPr/>
        </p:nvSpPr>
        <p:spPr bwMode="gray">
          <a:xfrm>
            <a:off x="1427693" y="705644"/>
            <a:ext cx="10515600" cy="1325563"/>
          </a:xfrm>
          <a:prstGeom prst="rect">
            <a:avLst/>
          </a:prstGeom>
          <a:ln>
            <a:solidFill>
              <a:schemeClr val="tx1">
                <a:alpha val="0"/>
              </a:schemeClr>
            </a:solidFill>
          </a:ln>
        </p:spPr>
        <p:txBody>
          <a:bodyPr vert="horz" lIns="0" tIns="0" rIns="0" bIns="0" rtlCol="0" anchor="t" anchorCtr="0">
            <a:noAutofit/>
          </a:bodyPr>
          <a:lstStyle>
            <a:lvl1pPr algn="l" defTabSz="914400" rtl="0" eaLnBrk="1" latinLnBrk="0" hangingPunct="1">
              <a:lnSpc>
                <a:spcPct val="90000"/>
              </a:lnSpc>
              <a:spcBef>
                <a:spcPct val="0"/>
              </a:spcBef>
              <a:buNone/>
              <a:defRPr sz="100" b="1" kern="1200">
                <a:solidFill>
                  <a:schemeClr val="tx1">
                    <a:alpha val="0"/>
                  </a:schemeClr>
                </a:solidFill>
                <a:latin typeface="+mj-lt"/>
                <a:ea typeface="+mj-ea"/>
                <a:cs typeface="+mj-cs"/>
              </a:defRPr>
            </a:lvl1pPr>
          </a:lstStyle>
          <a:p>
            <a:pPr defTabSz="1219170"/>
            <a:r>
              <a:rPr lang="fr-FR" sz="133">
                <a:solidFill>
                  <a:srgbClr val="000000">
                    <a:alpha val="0"/>
                  </a:srgbClr>
                </a:solidFill>
                <a:latin typeface="Arial"/>
              </a:rPr>
              <a:t>Les évaluations nationales</a:t>
            </a:r>
            <a:endParaRPr lang="fr-FR" sz="133" dirty="0">
              <a:solidFill>
                <a:srgbClr val="000000">
                  <a:alpha val="0"/>
                </a:srgbClr>
              </a:solidFill>
              <a:latin typeface="Arial"/>
            </a:endParaRPr>
          </a:p>
        </p:txBody>
      </p:sp>
      <p:sp>
        <p:nvSpPr>
          <p:cNvPr id="13" name="ZoneTexte 12">
            <a:extLst>
              <a:ext uri="{FF2B5EF4-FFF2-40B4-BE49-F238E27FC236}">
                <a16:creationId xmlns:a16="http://schemas.microsoft.com/office/drawing/2014/main" id="{3F45C95F-114B-4AD9-B9D9-30605518F02C}"/>
              </a:ext>
            </a:extLst>
          </p:cNvPr>
          <p:cNvSpPr txBox="1"/>
          <p:nvPr/>
        </p:nvSpPr>
        <p:spPr>
          <a:xfrm>
            <a:off x="2039688" y="257269"/>
            <a:ext cx="10125864" cy="954107"/>
          </a:xfrm>
          <a:prstGeom prst="rect">
            <a:avLst/>
          </a:prstGeom>
          <a:noFill/>
        </p:spPr>
        <p:txBody>
          <a:bodyPr wrap="square">
            <a:spAutoFit/>
          </a:bodyPr>
          <a:lstStyle/>
          <a:p>
            <a:pPr algn="ctr" defTabSz="1219170"/>
            <a:r>
              <a:rPr lang="fr-FR" sz="2800" b="1" dirty="0">
                <a:solidFill>
                  <a:srgbClr val="000000"/>
                </a:solidFill>
                <a:latin typeface="Arial"/>
              </a:rPr>
              <a:t>Des ressources pour accompagner </a:t>
            </a:r>
          </a:p>
          <a:p>
            <a:pPr algn="ctr" defTabSz="1219170"/>
            <a:r>
              <a:rPr lang="fr-FR" sz="2800" b="1" dirty="0">
                <a:solidFill>
                  <a:srgbClr val="000000"/>
                </a:solidFill>
                <a:latin typeface="Arial"/>
              </a:rPr>
              <a:t>la construction de remédiation</a:t>
            </a:r>
            <a:endParaRPr lang="fr-FR" sz="2400" dirty="0">
              <a:solidFill>
                <a:srgbClr val="000000"/>
              </a:solidFill>
              <a:latin typeface="Arial"/>
            </a:endParaRPr>
          </a:p>
        </p:txBody>
      </p:sp>
      <p:pic>
        <p:nvPicPr>
          <p:cNvPr id="7" name="Image 6">
            <a:extLst>
              <a:ext uri="{FF2B5EF4-FFF2-40B4-BE49-F238E27FC236}">
                <a16:creationId xmlns:a16="http://schemas.microsoft.com/office/drawing/2014/main" id="{DEE6E521-105F-4941-B75E-ACE8912FCA9D}"/>
              </a:ext>
            </a:extLst>
          </p:cNvPr>
          <p:cNvPicPr>
            <a:picLocks noChangeAspect="1"/>
          </p:cNvPicPr>
          <p:nvPr/>
        </p:nvPicPr>
        <p:blipFill rotWithShape="1">
          <a:blip r:embed="rId4"/>
          <a:srcRect r="2828" b="6146"/>
          <a:stretch/>
        </p:blipFill>
        <p:spPr>
          <a:xfrm>
            <a:off x="1328995" y="1904000"/>
            <a:ext cx="10383005" cy="4441792"/>
          </a:xfrm>
          <a:prstGeom prst="rect">
            <a:avLst/>
          </a:prstGeom>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23655609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5BCBBD-5B8D-4F3C-8515-0B1F44D729F5}"/>
              </a:ext>
            </a:extLst>
          </p:cNvPr>
          <p:cNvSpPr>
            <a:spLocks noGrp="1"/>
          </p:cNvSpPr>
          <p:nvPr>
            <p:ph type="title"/>
          </p:nvPr>
        </p:nvSpPr>
        <p:spPr/>
        <p:txBody>
          <a:bodyPr/>
          <a:lstStyle/>
          <a:p>
            <a:endParaRPr lang="fr-FR"/>
          </a:p>
        </p:txBody>
      </p:sp>
      <p:sp>
        <p:nvSpPr>
          <p:cNvPr id="3" name="Espace réservé de la date 2">
            <a:extLst>
              <a:ext uri="{FF2B5EF4-FFF2-40B4-BE49-F238E27FC236}">
                <a16:creationId xmlns:a16="http://schemas.microsoft.com/office/drawing/2014/main" id="{2AA4ACEA-5672-4FE6-8100-73A973656CCE}"/>
              </a:ext>
            </a:extLst>
          </p:cNvPr>
          <p:cNvSpPr>
            <a:spLocks noGrp="1"/>
          </p:cNvSpPr>
          <p:nvPr>
            <p:ph type="dt" sz="half" idx="10"/>
          </p:nvPr>
        </p:nvSpPr>
        <p:spPr/>
        <p:txBody>
          <a:bodyPr/>
          <a:lstStyle/>
          <a:p>
            <a:pPr algn="r" defTabSz="1219170"/>
            <a:fld id="{1FEA8B34-72F0-47C0-9780-F49A626F7D99}" type="datetime1">
              <a:rPr lang="fr-FR" cap="all">
                <a:solidFill>
                  <a:srgbClr val="000000"/>
                </a:solidFill>
                <a:latin typeface="Arial"/>
              </a:rPr>
              <a:pPr algn="r" defTabSz="1219170"/>
              <a:t>11/10/2022</a:t>
            </a:fld>
            <a:endParaRPr lang="fr-FR" cap="all" dirty="0">
              <a:solidFill>
                <a:srgbClr val="000000"/>
              </a:solidFill>
              <a:latin typeface="Arial"/>
            </a:endParaRPr>
          </a:p>
        </p:txBody>
      </p:sp>
      <p:sp>
        <p:nvSpPr>
          <p:cNvPr id="4" name="Espace réservé du pied de page 3">
            <a:extLst>
              <a:ext uri="{FF2B5EF4-FFF2-40B4-BE49-F238E27FC236}">
                <a16:creationId xmlns:a16="http://schemas.microsoft.com/office/drawing/2014/main" id="{4A986C46-8CC6-4880-9FC3-F6BAB0AE87B5}"/>
              </a:ext>
            </a:extLst>
          </p:cNvPr>
          <p:cNvSpPr>
            <a:spLocks noGrp="1"/>
          </p:cNvSpPr>
          <p:nvPr>
            <p:ph type="ftr" sz="quarter" idx="11"/>
          </p:nvPr>
        </p:nvSpPr>
        <p:spPr/>
        <p:txBody>
          <a:bodyPr/>
          <a:lstStyle/>
          <a:p>
            <a:pPr defTabSz="1219170"/>
            <a:r>
              <a:rPr lang="fr-FR">
                <a:solidFill>
                  <a:srgbClr val="000000"/>
                </a:solidFill>
                <a:latin typeface="Arial"/>
              </a:rPr>
              <a:t>IEN Lettres-histoire-Géographie</a:t>
            </a:r>
            <a:endParaRPr lang="fr-FR" dirty="0">
              <a:solidFill>
                <a:srgbClr val="000000"/>
              </a:solidFill>
              <a:latin typeface="Arial"/>
            </a:endParaRPr>
          </a:p>
        </p:txBody>
      </p:sp>
      <p:sp>
        <p:nvSpPr>
          <p:cNvPr id="5" name="Espace réservé du numéro de diapositive 4">
            <a:extLst>
              <a:ext uri="{FF2B5EF4-FFF2-40B4-BE49-F238E27FC236}">
                <a16:creationId xmlns:a16="http://schemas.microsoft.com/office/drawing/2014/main" id="{171195AB-3D04-4AF3-8382-4259B31A10CE}"/>
              </a:ext>
            </a:extLst>
          </p:cNvPr>
          <p:cNvSpPr>
            <a:spLocks noGrp="1"/>
          </p:cNvSpPr>
          <p:nvPr>
            <p:ph type="sldNum" sz="quarter" idx="12"/>
          </p:nvPr>
        </p:nvSpPr>
        <p:spPr/>
        <p:txBody>
          <a:bodyPr/>
          <a:lstStyle/>
          <a:p>
            <a:pPr defTabSz="1219170"/>
            <a:fld id="{733122C9-A0B9-462F-8757-0847AD287B63}" type="slidenum">
              <a:rPr lang="fr-FR">
                <a:solidFill>
                  <a:srgbClr val="000000"/>
                </a:solidFill>
                <a:latin typeface="Arial"/>
              </a:rPr>
              <a:pPr defTabSz="1219170"/>
              <a:t>31</a:t>
            </a:fld>
            <a:endParaRPr lang="fr-FR" dirty="0">
              <a:solidFill>
                <a:srgbClr val="000000"/>
              </a:solidFill>
              <a:latin typeface="Arial"/>
            </a:endParaRPr>
          </a:p>
        </p:txBody>
      </p:sp>
      <p:sp>
        <p:nvSpPr>
          <p:cNvPr id="11" name="Titre 1">
            <a:extLst>
              <a:ext uri="{FF2B5EF4-FFF2-40B4-BE49-F238E27FC236}">
                <a16:creationId xmlns:a16="http://schemas.microsoft.com/office/drawing/2014/main" id="{619987F1-0FBB-48C5-9D9D-E4373E298EF8}"/>
              </a:ext>
            </a:extLst>
          </p:cNvPr>
          <p:cNvSpPr txBox="1">
            <a:spLocks/>
          </p:cNvSpPr>
          <p:nvPr/>
        </p:nvSpPr>
        <p:spPr bwMode="gray">
          <a:xfrm>
            <a:off x="1427693" y="705644"/>
            <a:ext cx="10515600" cy="1325563"/>
          </a:xfrm>
          <a:prstGeom prst="rect">
            <a:avLst/>
          </a:prstGeom>
          <a:ln>
            <a:solidFill>
              <a:schemeClr val="tx1">
                <a:alpha val="0"/>
              </a:schemeClr>
            </a:solidFill>
          </a:ln>
        </p:spPr>
        <p:txBody>
          <a:bodyPr vert="horz" lIns="0" tIns="0" rIns="0" bIns="0" rtlCol="0" anchor="t" anchorCtr="0">
            <a:noAutofit/>
          </a:bodyPr>
          <a:lstStyle>
            <a:lvl1pPr algn="l" defTabSz="914400" rtl="0" eaLnBrk="1" latinLnBrk="0" hangingPunct="1">
              <a:lnSpc>
                <a:spcPct val="90000"/>
              </a:lnSpc>
              <a:spcBef>
                <a:spcPct val="0"/>
              </a:spcBef>
              <a:buNone/>
              <a:defRPr sz="100" b="1" kern="1200">
                <a:solidFill>
                  <a:schemeClr val="tx1">
                    <a:alpha val="0"/>
                  </a:schemeClr>
                </a:solidFill>
                <a:latin typeface="+mj-lt"/>
                <a:ea typeface="+mj-ea"/>
                <a:cs typeface="+mj-cs"/>
              </a:defRPr>
            </a:lvl1pPr>
          </a:lstStyle>
          <a:p>
            <a:pPr defTabSz="1219170"/>
            <a:r>
              <a:rPr lang="fr-FR" sz="133">
                <a:solidFill>
                  <a:srgbClr val="000000">
                    <a:alpha val="0"/>
                  </a:srgbClr>
                </a:solidFill>
                <a:latin typeface="Arial"/>
              </a:rPr>
              <a:t>Les évaluations nationales</a:t>
            </a:r>
            <a:endParaRPr lang="fr-FR" sz="133" dirty="0">
              <a:solidFill>
                <a:srgbClr val="000000">
                  <a:alpha val="0"/>
                </a:srgbClr>
              </a:solidFill>
              <a:latin typeface="Arial"/>
            </a:endParaRPr>
          </a:p>
        </p:txBody>
      </p:sp>
      <p:sp>
        <p:nvSpPr>
          <p:cNvPr id="13" name="ZoneTexte 12">
            <a:extLst>
              <a:ext uri="{FF2B5EF4-FFF2-40B4-BE49-F238E27FC236}">
                <a16:creationId xmlns:a16="http://schemas.microsoft.com/office/drawing/2014/main" id="{3F45C95F-114B-4AD9-B9D9-30605518F02C}"/>
              </a:ext>
            </a:extLst>
          </p:cNvPr>
          <p:cNvSpPr txBox="1"/>
          <p:nvPr/>
        </p:nvSpPr>
        <p:spPr>
          <a:xfrm>
            <a:off x="2039688" y="472712"/>
            <a:ext cx="10125864" cy="523220"/>
          </a:xfrm>
          <a:prstGeom prst="rect">
            <a:avLst/>
          </a:prstGeom>
          <a:noFill/>
        </p:spPr>
        <p:txBody>
          <a:bodyPr wrap="square">
            <a:spAutoFit/>
          </a:bodyPr>
          <a:lstStyle/>
          <a:p>
            <a:pPr algn="ctr" defTabSz="1219170"/>
            <a:r>
              <a:rPr lang="fr-FR" sz="2800" b="1" dirty="0">
                <a:solidFill>
                  <a:srgbClr val="000000"/>
                </a:solidFill>
                <a:latin typeface="Arial"/>
              </a:rPr>
              <a:t>La lecture, enjeu central</a:t>
            </a:r>
            <a:endParaRPr lang="fr-FR" sz="2400" dirty="0">
              <a:solidFill>
                <a:srgbClr val="000000"/>
              </a:solidFill>
              <a:latin typeface="Arial"/>
            </a:endParaRPr>
          </a:p>
        </p:txBody>
      </p:sp>
      <p:sp>
        <p:nvSpPr>
          <p:cNvPr id="8" name="ZoneTexte 7">
            <a:extLst>
              <a:ext uri="{FF2B5EF4-FFF2-40B4-BE49-F238E27FC236}">
                <a16:creationId xmlns:a16="http://schemas.microsoft.com/office/drawing/2014/main" id="{6712AA22-9193-8CE4-65C6-44D404064C4D}"/>
              </a:ext>
            </a:extLst>
          </p:cNvPr>
          <p:cNvSpPr txBox="1"/>
          <p:nvPr/>
        </p:nvSpPr>
        <p:spPr>
          <a:xfrm>
            <a:off x="1122744" y="1375877"/>
            <a:ext cx="10820549" cy="2862322"/>
          </a:xfrm>
          <a:prstGeom prst="rect">
            <a:avLst/>
          </a:prstGeom>
          <a:noFill/>
        </p:spPr>
        <p:txBody>
          <a:bodyPr wrap="square">
            <a:spAutoFit/>
          </a:bodyPr>
          <a:lstStyle/>
          <a:p>
            <a:pPr algn="just"/>
            <a:r>
              <a:rPr lang="fr-FR" sz="2000" i="1" dirty="0">
                <a:solidFill>
                  <a:schemeClr val="accent5">
                    <a:lumMod val="75000"/>
                  </a:schemeClr>
                </a:solidFill>
              </a:rPr>
              <a:t>	Les lecteurs précaires sont nombreux et peuvent connaître des difficultés d’insertion professionnelle et sociale. Les fragilités se maintiennent et les années marquées par le COVID n’ont pas permis aux élèves faibles lecteurs de surmonter leurs difficultés. La lecture et la compréhension sont des enjeux centraux.</a:t>
            </a:r>
          </a:p>
          <a:p>
            <a:pPr algn="just"/>
            <a:r>
              <a:rPr lang="fr-FR" sz="2000" i="1" dirty="0">
                <a:solidFill>
                  <a:schemeClr val="accent5">
                    <a:lumMod val="75000"/>
                  </a:schemeClr>
                </a:solidFill>
              </a:rPr>
              <a:t>	+ 24 établissements de l’Académie de Créteil ont expérimenté le test de fluence en seconde CAP.</a:t>
            </a:r>
          </a:p>
          <a:p>
            <a:pPr algn="just"/>
            <a:endParaRPr lang="fr-FR" sz="2000" i="1" dirty="0">
              <a:solidFill>
                <a:schemeClr val="accent5">
                  <a:lumMod val="75000"/>
                </a:schemeClr>
              </a:solidFill>
            </a:endParaRPr>
          </a:p>
          <a:p>
            <a:pPr algn="just"/>
            <a:r>
              <a:rPr lang="fr-FR" sz="2000" i="1" dirty="0">
                <a:solidFill>
                  <a:schemeClr val="accent5">
                    <a:lumMod val="75000"/>
                  </a:schemeClr>
                </a:solidFill>
              </a:rPr>
              <a:t>La question de la maîtrise de la langue – Lire, Dire, Ecrire – n’est pas seulement la responsabilité des enseignants de Lettres-Histoire, mais un enjeu pour tous les enseignants de l’équipe pédagogique.</a:t>
            </a:r>
          </a:p>
        </p:txBody>
      </p:sp>
    </p:spTree>
    <p:extLst>
      <p:ext uri="{BB962C8B-B14F-4D97-AF65-F5344CB8AC3E}">
        <p14:creationId xmlns:p14="http://schemas.microsoft.com/office/powerpoint/2010/main" val="284522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5BCBBD-5B8D-4F3C-8515-0B1F44D729F5}"/>
              </a:ext>
            </a:extLst>
          </p:cNvPr>
          <p:cNvSpPr>
            <a:spLocks noGrp="1"/>
          </p:cNvSpPr>
          <p:nvPr>
            <p:ph type="title"/>
          </p:nvPr>
        </p:nvSpPr>
        <p:spPr/>
        <p:txBody>
          <a:bodyPr/>
          <a:lstStyle/>
          <a:p>
            <a:endParaRPr lang="fr-FR"/>
          </a:p>
        </p:txBody>
      </p:sp>
      <p:sp>
        <p:nvSpPr>
          <p:cNvPr id="3" name="Espace réservé de la date 2">
            <a:extLst>
              <a:ext uri="{FF2B5EF4-FFF2-40B4-BE49-F238E27FC236}">
                <a16:creationId xmlns:a16="http://schemas.microsoft.com/office/drawing/2014/main" id="{2AA4ACEA-5672-4FE6-8100-73A973656CCE}"/>
              </a:ext>
            </a:extLst>
          </p:cNvPr>
          <p:cNvSpPr>
            <a:spLocks noGrp="1"/>
          </p:cNvSpPr>
          <p:nvPr>
            <p:ph type="dt" sz="half" idx="10"/>
          </p:nvPr>
        </p:nvSpPr>
        <p:spPr/>
        <p:txBody>
          <a:bodyPr/>
          <a:lstStyle/>
          <a:p>
            <a:pPr algn="r" defTabSz="1219170"/>
            <a:fld id="{1FEA8B34-72F0-47C0-9780-F49A626F7D99}" type="datetime1">
              <a:rPr lang="fr-FR" cap="all">
                <a:solidFill>
                  <a:srgbClr val="000000"/>
                </a:solidFill>
                <a:latin typeface="Arial"/>
              </a:rPr>
              <a:pPr algn="r" defTabSz="1219170"/>
              <a:t>11/10/2022</a:t>
            </a:fld>
            <a:endParaRPr lang="fr-FR" cap="all" dirty="0">
              <a:solidFill>
                <a:srgbClr val="000000"/>
              </a:solidFill>
              <a:latin typeface="Arial"/>
            </a:endParaRPr>
          </a:p>
        </p:txBody>
      </p:sp>
      <p:sp>
        <p:nvSpPr>
          <p:cNvPr id="4" name="Espace réservé du pied de page 3">
            <a:extLst>
              <a:ext uri="{FF2B5EF4-FFF2-40B4-BE49-F238E27FC236}">
                <a16:creationId xmlns:a16="http://schemas.microsoft.com/office/drawing/2014/main" id="{4A986C46-8CC6-4880-9FC3-F6BAB0AE87B5}"/>
              </a:ext>
            </a:extLst>
          </p:cNvPr>
          <p:cNvSpPr>
            <a:spLocks noGrp="1"/>
          </p:cNvSpPr>
          <p:nvPr>
            <p:ph type="ftr" sz="quarter" idx="11"/>
          </p:nvPr>
        </p:nvSpPr>
        <p:spPr/>
        <p:txBody>
          <a:bodyPr/>
          <a:lstStyle/>
          <a:p>
            <a:pPr defTabSz="1219170"/>
            <a:r>
              <a:rPr lang="fr-FR">
                <a:solidFill>
                  <a:srgbClr val="000000"/>
                </a:solidFill>
                <a:latin typeface="Arial"/>
              </a:rPr>
              <a:t>IEN Lettres-histoire-Géographie</a:t>
            </a:r>
            <a:endParaRPr lang="fr-FR" dirty="0">
              <a:solidFill>
                <a:srgbClr val="000000"/>
              </a:solidFill>
              <a:latin typeface="Arial"/>
            </a:endParaRPr>
          </a:p>
        </p:txBody>
      </p:sp>
      <p:sp>
        <p:nvSpPr>
          <p:cNvPr id="5" name="Espace réservé du numéro de diapositive 4">
            <a:extLst>
              <a:ext uri="{FF2B5EF4-FFF2-40B4-BE49-F238E27FC236}">
                <a16:creationId xmlns:a16="http://schemas.microsoft.com/office/drawing/2014/main" id="{171195AB-3D04-4AF3-8382-4259B31A10CE}"/>
              </a:ext>
            </a:extLst>
          </p:cNvPr>
          <p:cNvSpPr>
            <a:spLocks noGrp="1"/>
          </p:cNvSpPr>
          <p:nvPr>
            <p:ph type="sldNum" sz="quarter" idx="12"/>
          </p:nvPr>
        </p:nvSpPr>
        <p:spPr/>
        <p:txBody>
          <a:bodyPr/>
          <a:lstStyle/>
          <a:p>
            <a:pPr defTabSz="1219170"/>
            <a:fld id="{733122C9-A0B9-462F-8757-0847AD287B63}" type="slidenum">
              <a:rPr lang="fr-FR">
                <a:solidFill>
                  <a:srgbClr val="000000"/>
                </a:solidFill>
                <a:latin typeface="Arial"/>
              </a:rPr>
              <a:pPr defTabSz="1219170"/>
              <a:t>32</a:t>
            </a:fld>
            <a:endParaRPr lang="fr-FR" dirty="0">
              <a:solidFill>
                <a:srgbClr val="000000"/>
              </a:solidFill>
              <a:latin typeface="Arial"/>
            </a:endParaRPr>
          </a:p>
        </p:txBody>
      </p:sp>
      <p:sp>
        <p:nvSpPr>
          <p:cNvPr id="11" name="Titre 1">
            <a:extLst>
              <a:ext uri="{FF2B5EF4-FFF2-40B4-BE49-F238E27FC236}">
                <a16:creationId xmlns:a16="http://schemas.microsoft.com/office/drawing/2014/main" id="{619987F1-0FBB-48C5-9D9D-E4373E298EF8}"/>
              </a:ext>
            </a:extLst>
          </p:cNvPr>
          <p:cNvSpPr txBox="1">
            <a:spLocks/>
          </p:cNvSpPr>
          <p:nvPr/>
        </p:nvSpPr>
        <p:spPr bwMode="gray">
          <a:xfrm>
            <a:off x="1427693" y="705644"/>
            <a:ext cx="10515600" cy="1325563"/>
          </a:xfrm>
          <a:prstGeom prst="rect">
            <a:avLst/>
          </a:prstGeom>
          <a:ln>
            <a:solidFill>
              <a:schemeClr val="tx1">
                <a:alpha val="0"/>
              </a:schemeClr>
            </a:solidFill>
          </a:ln>
        </p:spPr>
        <p:txBody>
          <a:bodyPr vert="horz" lIns="0" tIns="0" rIns="0" bIns="0" rtlCol="0" anchor="t" anchorCtr="0">
            <a:noAutofit/>
          </a:bodyPr>
          <a:lstStyle>
            <a:lvl1pPr algn="l" defTabSz="914400" rtl="0" eaLnBrk="1" latinLnBrk="0" hangingPunct="1">
              <a:lnSpc>
                <a:spcPct val="90000"/>
              </a:lnSpc>
              <a:spcBef>
                <a:spcPct val="0"/>
              </a:spcBef>
              <a:buNone/>
              <a:defRPr sz="100" b="1" kern="1200">
                <a:solidFill>
                  <a:schemeClr val="tx1">
                    <a:alpha val="0"/>
                  </a:schemeClr>
                </a:solidFill>
                <a:latin typeface="+mj-lt"/>
                <a:ea typeface="+mj-ea"/>
                <a:cs typeface="+mj-cs"/>
              </a:defRPr>
            </a:lvl1pPr>
          </a:lstStyle>
          <a:p>
            <a:pPr defTabSz="1219170"/>
            <a:r>
              <a:rPr lang="fr-FR" sz="133">
                <a:solidFill>
                  <a:srgbClr val="000000">
                    <a:alpha val="0"/>
                  </a:srgbClr>
                </a:solidFill>
                <a:latin typeface="Arial"/>
              </a:rPr>
              <a:t>Les évaluations nationales</a:t>
            </a:r>
            <a:endParaRPr lang="fr-FR" sz="133" dirty="0">
              <a:solidFill>
                <a:srgbClr val="000000">
                  <a:alpha val="0"/>
                </a:srgbClr>
              </a:solidFill>
              <a:latin typeface="Arial"/>
            </a:endParaRPr>
          </a:p>
        </p:txBody>
      </p:sp>
      <p:sp>
        <p:nvSpPr>
          <p:cNvPr id="13" name="ZoneTexte 12">
            <a:extLst>
              <a:ext uri="{FF2B5EF4-FFF2-40B4-BE49-F238E27FC236}">
                <a16:creationId xmlns:a16="http://schemas.microsoft.com/office/drawing/2014/main" id="{3F45C95F-114B-4AD9-B9D9-30605518F02C}"/>
              </a:ext>
            </a:extLst>
          </p:cNvPr>
          <p:cNvSpPr txBox="1"/>
          <p:nvPr/>
        </p:nvSpPr>
        <p:spPr>
          <a:xfrm>
            <a:off x="2039688" y="472712"/>
            <a:ext cx="10125864" cy="523220"/>
          </a:xfrm>
          <a:prstGeom prst="rect">
            <a:avLst/>
          </a:prstGeom>
          <a:noFill/>
        </p:spPr>
        <p:txBody>
          <a:bodyPr wrap="square">
            <a:spAutoFit/>
          </a:bodyPr>
          <a:lstStyle/>
          <a:p>
            <a:pPr algn="ctr" defTabSz="1219170"/>
            <a:r>
              <a:rPr lang="fr-FR" sz="2800" b="1" dirty="0">
                <a:solidFill>
                  <a:srgbClr val="000000"/>
                </a:solidFill>
                <a:latin typeface="Arial"/>
              </a:rPr>
              <a:t>La lecture, enjeu central</a:t>
            </a:r>
            <a:endParaRPr lang="fr-FR" sz="2400" dirty="0">
              <a:solidFill>
                <a:srgbClr val="000000"/>
              </a:solidFill>
              <a:latin typeface="Arial"/>
            </a:endParaRPr>
          </a:p>
        </p:txBody>
      </p:sp>
      <p:pic>
        <p:nvPicPr>
          <p:cNvPr id="73" name="Image 72">
            <a:extLst>
              <a:ext uri="{FF2B5EF4-FFF2-40B4-BE49-F238E27FC236}">
                <a16:creationId xmlns:a16="http://schemas.microsoft.com/office/drawing/2014/main" id="{F3EEB8AB-384D-4B8B-0013-FC133D902E15}"/>
              </a:ext>
            </a:extLst>
          </p:cNvPr>
          <p:cNvPicPr>
            <a:picLocks noChangeAspect="1"/>
          </p:cNvPicPr>
          <p:nvPr/>
        </p:nvPicPr>
        <p:blipFill rotWithShape="1">
          <a:blip r:embed="rId3"/>
          <a:srcRect l="2891" t="2762" r="2727" b="3871"/>
          <a:stretch/>
        </p:blipFill>
        <p:spPr>
          <a:xfrm>
            <a:off x="500406" y="2031207"/>
            <a:ext cx="5595594" cy="3113686"/>
          </a:xfrm>
          <a:prstGeom prst="rect">
            <a:avLst/>
          </a:prstGeom>
        </p:spPr>
      </p:pic>
      <p:sp>
        <p:nvSpPr>
          <p:cNvPr id="7" name="ZoneTexte 6">
            <a:extLst>
              <a:ext uri="{FF2B5EF4-FFF2-40B4-BE49-F238E27FC236}">
                <a16:creationId xmlns:a16="http://schemas.microsoft.com/office/drawing/2014/main" id="{8CE68818-758C-3EBF-50F1-11AFE702E81D}"/>
              </a:ext>
            </a:extLst>
          </p:cNvPr>
          <p:cNvSpPr txBox="1"/>
          <p:nvPr/>
        </p:nvSpPr>
        <p:spPr>
          <a:xfrm>
            <a:off x="6096000" y="995932"/>
            <a:ext cx="5847293" cy="4401205"/>
          </a:xfrm>
          <a:prstGeom prst="rect">
            <a:avLst/>
          </a:prstGeom>
          <a:noFill/>
        </p:spPr>
        <p:txBody>
          <a:bodyPr wrap="square" rtlCol="0">
            <a:spAutoFit/>
          </a:bodyPr>
          <a:lstStyle/>
          <a:p>
            <a:pPr algn="just"/>
            <a:r>
              <a:rPr lang="fr-FR" sz="2000" i="1" dirty="0">
                <a:solidFill>
                  <a:schemeClr val="accent5">
                    <a:lumMod val="75000"/>
                  </a:schemeClr>
                </a:solidFill>
              </a:rPr>
              <a:t>Ce schéma (d’après Sylvie Cèbe et Roland </a:t>
            </a:r>
            <a:r>
              <a:rPr lang="fr-FR" sz="2000" i="1" dirty="0" err="1">
                <a:solidFill>
                  <a:schemeClr val="accent5">
                    <a:lumMod val="75000"/>
                  </a:schemeClr>
                </a:solidFill>
              </a:rPr>
              <a:t>Goigoux</a:t>
            </a:r>
            <a:r>
              <a:rPr lang="fr-FR" sz="2000" i="1" dirty="0">
                <a:solidFill>
                  <a:schemeClr val="accent5">
                    <a:lumMod val="75000"/>
                  </a:schemeClr>
                </a:solidFill>
              </a:rPr>
              <a:t>) présente les différentes activités mentales que le lecteur doit réaliser </a:t>
            </a:r>
            <a:r>
              <a:rPr lang="fr-FR" sz="2000" b="1" i="1" dirty="0">
                <a:solidFill>
                  <a:schemeClr val="accent5">
                    <a:lumMod val="75000"/>
                  </a:schemeClr>
                </a:solidFill>
              </a:rPr>
              <a:t>pour lire </a:t>
            </a:r>
            <a:r>
              <a:rPr lang="fr-FR" sz="2000" i="1" dirty="0">
                <a:solidFill>
                  <a:schemeClr val="accent5">
                    <a:lumMod val="75000"/>
                  </a:schemeClr>
                </a:solidFill>
              </a:rPr>
              <a:t>(du mot écrit au mot compris). Ces activités sont nombreuses, illustrant combien la lecture est un </a:t>
            </a:r>
            <a:r>
              <a:rPr lang="fr-FR" sz="2000" b="1" i="1" dirty="0">
                <a:solidFill>
                  <a:schemeClr val="accent5">
                    <a:lumMod val="75000"/>
                  </a:schemeClr>
                </a:solidFill>
              </a:rPr>
              <a:t>processus cognitif mental coûteux.</a:t>
            </a:r>
          </a:p>
          <a:p>
            <a:pPr algn="just"/>
            <a:r>
              <a:rPr lang="fr-FR" sz="2000" i="1" dirty="0">
                <a:solidFill>
                  <a:schemeClr val="accent5">
                    <a:lumMod val="75000"/>
                  </a:schemeClr>
                </a:solidFill>
              </a:rPr>
              <a:t>Le lecteur expert a automatisé ces étapes. Chez nos élèves lecteurs précaires, une ou plusieurs de ces étapes ne sont </a:t>
            </a:r>
            <a:r>
              <a:rPr lang="fr-FR" sz="2000" b="1" i="1" dirty="0">
                <a:solidFill>
                  <a:schemeClr val="accent5">
                    <a:lumMod val="75000"/>
                  </a:schemeClr>
                </a:solidFill>
              </a:rPr>
              <a:t>pas automatisées </a:t>
            </a:r>
            <a:r>
              <a:rPr lang="fr-FR" sz="2000" i="1" dirty="0">
                <a:solidFill>
                  <a:schemeClr val="accent5">
                    <a:lumMod val="75000"/>
                  </a:schemeClr>
                </a:solidFill>
              </a:rPr>
              <a:t>et gênent le processus de lecture. Les tests contribuent à identifier sur quel(s) point(s) une </a:t>
            </a:r>
            <a:r>
              <a:rPr lang="fr-FR" sz="2000" b="1" i="1" dirty="0">
                <a:solidFill>
                  <a:schemeClr val="accent5">
                    <a:lumMod val="75000"/>
                  </a:schemeClr>
                </a:solidFill>
              </a:rPr>
              <a:t>remédiation</a:t>
            </a:r>
            <a:r>
              <a:rPr lang="fr-FR" sz="2000" i="1" dirty="0">
                <a:solidFill>
                  <a:schemeClr val="accent5">
                    <a:lumMod val="75000"/>
                  </a:schemeClr>
                </a:solidFill>
              </a:rPr>
              <a:t> est nécessaire, pour leur permettre d’automatiser chaque étape.</a:t>
            </a:r>
          </a:p>
          <a:p>
            <a:pPr algn="just"/>
            <a:r>
              <a:rPr lang="fr-FR" sz="2000" i="1" dirty="0">
                <a:solidFill>
                  <a:schemeClr val="accent5">
                    <a:lumMod val="75000"/>
                  </a:schemeClr>
                </a:solidFill>
              </a:rPr>
              <a:t>Le travail sur la lecture ne peut pas être mené sans un travail sur la </a:t>
            </a:r>
            <a:r>
              <a:rPr lang="fr-FR" sz="2000" b="1" i="1" dirty="0">
                <a:solidFill>
                  <a:schemeClr val="accent5">
                    <a:lumMod val="75000"/>
                  </a:schemeClr>
                </a:solidFill>
              </a:rPr>
              <a:t>compréhension</a:t>
            </a:r>
            <a:r>
              <a:rPr lang="fr-FR" sz="2000" i="1" dirty="0">
                <a:solidFill>
                  <a:schemeClr val="accent5">
                    <a:lumMod val="75000"/>
                  </a:schemeClr>
                </a:solidFill>
              </a:rPr>
              <a:t>, là aussi enjeu essentiel.</a:t>
            </a:r>
          </a:p>
        </p:txBody>
      </p:sp>
    </p:spTree>
    <p:extLst>
      <p:ext uri="{BB962C8B-B14F-4D97-AF65-F5344CB8AC3E}">
        <p14:creationId xmlns:p14="http://schemas.microsoft.com/office/powerpoint/2010/main" val="11103548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C1F7683A-8DCF-C51C-90E5-DB4A9AAFD52C}"/>
              </a:ext>
            </a:extLst>
          </p:cNvPr>
          <p:cNvPicPr>
            <a:picLocks noChangeAspect="1"/>
          </p:cNvPicPr>
          <p:nvPr/>
        </p:nvPicPr>
        <p:blipFill rotWithShape="1">
          <a:blip r:embed="rId3"/>
          <a:srcRect l="18214" t="18254" r="23494" b="38892"/>
          <a:stretch/>
        </p:blipFill>
        <p:spPr>
          <a:xfrm>
            <a:off x="3152173" y="34412"/>
            <a:ext cx="8900932" cy="3680749"/>
          </a:xfrm>
          <a:prstGeom prst="rect">
            <a:avLst/>
          </a:prstGeom>
        </p:spPr>
      </p:pic>
      <p:pic>
        <p:nvPicPr>
          <p:cNvPr id="2" name="Image 1">
            <a:extLst>
              <a:ext uri="{FF2B5EF4-FFF2-40B4-BE49-F238E27FC236}">
                <a16:creationId xmlns:a16="http://schemas.microsoft.com/office/drawing/2014/main" id="{4CFC4360-CC6A-E98B-D93B-9240E2E84206}"/>
              </a:ext>
            </a:extLst>
          </p:cNvPr>
          <p:cNvPicPr>
            <a:picLocks noChangeAspect="1"/>
          </p:cNvPicPr>
          <p:nvPr/>
        </p:nvPicPr>
        <p:blipFill rotWithShape="1">
          <a:blip r:embed="rId3"/>
          <a:srcRect l="65047" t="85882" r="22500" b="9206"/>
          <a:stretch/>
        </p:blipFill>
        <p:spPr>
          <a:xfrm>
            <a:off x="10290616" y="6436075"/>
            <a:ext cx="1901384" cy="421925"/>
          </a:xfrm>
          <a:prstGeom prst="rect">
            <a:avLst/>
          </a:prstGeom>
        </p:spPr>
      </p:pic>
      <p:sp>
        <p:nvSpPr>
          <p:cNvPr id="3" name="Bulle narrative : rectangle 2">
            <a:extLst>
              <a:ext uri="{FF2B5EF4-FFF2-40B4-BE49-F238E27FC236}">
                <a16:creationId xmlns:a16="http://schemas.microsoft.com/office/drawing/2014/main" id="{852832C0-31D4-47EC-8DA7-CF6AC4699948}"/>
              </a:ext>
            </a:extLst>
          </p:cNvPr>
          <p:cNvSpPr/>
          <p:nvPr/>
        </p:nvSpPr>
        <p:spPr>
          <a:xfrm>
            <a:off x="24273" y="34412"/>
            <a:ext cx="3186894" cy="1524000"/>
          </a:xfrm>
          <a:prstGeom prst="wedgeRectCallout">
            <a:avLst>
              <a:gd name="adj1" fmla="val 60617"/>
              <a:gd name="adj2" fmla="val 1210"/>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fr-FR" sz="1600" i="1" dirty="0">
                <a:solidFill>
                  <a:schemeClr val="accent5">
                    <a:lumMod val="75000"/>
                  </a:schemeClr>
                </a:solidFill>
              </a:rPr>
              <a:t>La lecture compréhension est représentée ici comme une formule mathématique. Chaque composant de cette formule peut être l’objet de remédiation, selon les résultats des tests de positionnement.</a:t>
            </a:r>
          </a:p>
        </p:txBody>
      </p:sp>
      <p:sp>
        <p:nvSpPr>
          <p:cNvPr id="4" name="Bulle narrative : rectangle 3">
            <a:extLst>
              <a:ext uri="{FF2B5EF4-FFF2-40B4-BE49-F238E27FC236}">
                <a16:creationId xmlns:a16="http://schemas.microsoft.com/office/drawing/2014/main" id="{6B25A4F6-DABC-BBDF-1F0F-584E2E8010FD}"/>
              </a:ext>
            </a:extLst>
          </p:cNvPr>
          <p:cNvSpPr/>
          <p:nvPr/>
        </p:nvSpPr>
        <p:spPr>
          <a:xfrm>
            <a:off x="3789094" y="4380272"/>
            <a:ext cx="3614596" cy="1524000"/>
          </a:xfrm>
          <a:prstGeom prst="wedgeRectCallout">
            <a:avLst>
              <a:gd name="adj1" fmla="val 25890"/>
              <a:gd name="adj2" fmla="val -95564"/>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fr-FR" sz="1600" i="1" dirty="0">
                <a:solidFill>
                  <a:schemeClr val="accent5">
                    <a:lumMod val="75000"/>
                  </a:schemeClr>
                </a:solidFill>
              </a:rPr>
              <a:t>La fluence n’est pas la capacité à lire vite, mais bien à lire de façon fluide, au rythme de la parole. Elle n’est pas décorrélée de la compréhension : le lecteur fluent décode, reconnait le mots, lit fluidement car il comprend ce qu’il lit.</a:t>
            </a:r>
          </a:p>
        </p:txBody>
      </p:sp>
      <p:sp>
        <p:nvSpPr>
          <p:cNvPr id="5" name="Bulle narrative : rectangle 4">
            <a:extLst>
              <a:ext uri="{FF2B5EF4-FFF2-40B4-BE49-F238E27FC236}">
                <a16:creationId xmlns:a16="http://schemas.microsoft.com/office/drawing/2014/main" id="{AA3E6F1C-D621-1021-4C54-8CD090FFBA79}"/>
              </a:ext>
            </a:extLst>
          </p:cNvPr>
          <p:cNvSpPr/>
          <p:nvPr/>
        </p:nvSpPr>
        <p:spPr>
          <a:xfrm>
            <a:off x="9273315" y="3578943"/>
            <a:ext cx="2779790" cy="2399071"/>
          </a:xfrm>
          <a:prstGeom prst="wedgeRectCallout">
            <a:avLst>
              <a:gd name="adj1" fmla="val 21617"/>
              <a:gd name="adj2" fmla="val -171915"/>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fr-FR" sz="1600" i="1" dirty="0">
                <a:solidFill>
                  <a:schemeClr val="accent5">
                    <a:lumMod val="75000"/>
                  </a:schemeClr>
                </a:solidFill>
              </a:rPr>
              <a:t>Le travail sur les stratégies de compréhension, dans le cadre d’un enseignement explicite qui conduit les élèves à conscientiser les stratégies de lecture qu’ils mobilisent pour comprendre le texte lu, permet de consolider les compétences de lecture compréhension.</a:t>
            </a:r>
          </a:p>
        </p:txBody>
      </p:sp>
    </p:spTree>
    <p:extLst>
      <p:ext uri="{BB962C8B-B14F-4D97-AF65-F5344CB8AC3E}">
        <p14:creationId xmlns:p14="http://schemas.microsoft.com/office/powerpoint/2010/main" val="8210887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2653F5-DEBA-4839-AAE0-DA1EA987D1C1}"/>
              </a:ext>
            </a:extLst>
          </p:cNvPr>
          <p:cNvSpPr>
            <a:spLocks noGrp="1"/>
          </p:cNvSpPr>
          <p:nvPr>
            <p:ph type="title"/>
          </p:nvPr>
        </p:nvSpPr>
        <p:spPr/>
        <p:txBody>
          <a:bodyPr/>
          <a:lstStyle/>
          <a:p>
            <a:endParaRPr lang="fr-FR"/>
          </a:p>
        </p:txBody>
      </p:sp>
      <p:sp>
        <p:nvSpPr>
          <p:cNvPr id="3" name="Espace réservé de la date 2">
            <a:extLst>
              <a:ext uri="{FF2B5EF4-FFF2-40B4-BE49-F238E27FC236}">
                <a16:creationId xmlns:a16="http://schemas.microsoft.com/office/drawing/2014/main" id="{45E1B213-1B6A-4783-9DE5-46BD8725E021}"/>
              </a:ext>
            </a:extLst>
          </p:cNvPr>
          <p:cNvSpPr>
            <a:spLocks noGrp="1"/>
          </p:cNvSpPr>
          <p:nvPr>
            <p:ph type="dt" sz="half" idx="10"/>
          </p:nvPr>
        </p:nvSpPr>
        <p:spPr/>
        <p:txBody>
          <a:bodyPr/>
          <a:lstStyle/>
          <a:p>
            <a:pPr algn="r"/>
            <a:fld id="{AF231AFD-929B-4F79-B410-7DE066DAC19B}" type="datetime1">
              <a:rPr lang="fr-FR" cap="all" smtClean="0"/>
              <a:t>11/10/2022</a:t>
            </a:fld>
            <a:endParaRPr lang="fr-FR" cap="all" dirty="0"/>
          </a:p>
        </p:txBody>
      </p:sp>
      <p:sp>
        <p:nvSpPr>
          <p:cNvPr id="4" name="Espace réservé du pied de page 3">
            <a:extLst>
              <a:ext uri="{FF2B5EF4-FFF2-40B4-BE49-F238E27FC236}">
                <a16:creationId xmlns:a16="http://schemas.microsoft.com/office/drawing/2014/main" id="{D32A1F59-1807-4009-9B66-5B7507CA5C0E}"/>
              </a:ext>
            </a:extLst>
          </p:cNvPr>
          <p:cNvSpPr>
            <a:spLocks noGrp="1"/>
          </p:cNvSpPr>
          <p:nvPr>
            <p:ph type="ftr" sz="quarter" idx="11"/>
          </p:nvPr>
        </p:nvSpPr>
        <p:spPr/>
        <p:txBody>
          <a:bodyPr/>
          <a:lstStyle/>
          <a:p>
            <a:r>
              <a:rPr lang="fr-FR"/>
              <a:t>IEN Lettres-histoire-Géographie</a:t>
            </a:r>
            <a:endParaRPr lang="fr-FR" dirty="0"/>
          </a:p>
        </p:txBody>
      </p:sp>
      <p:sp>
        <p:nvSpPr>
          <p:cNvPr id="5" name="Espace réservé du numéro de diapositive 4">
            <a:extLst>
              <a:ext uri="{FF2B5EF4-FFF2-40B4-BE49-F238E27FC236}">
                <a16:creationId xmlns:a16="http://schemas.microsoft.com/office/drawing/2014/main" id="{9A1F44FC-6180-4368-A2F0-10368BF6BFA6}"/>
              </a:ext>
            </a:extLst>
          </p:cNvPr>
          <p:cNvSpPr>
            <a:spLocks noGrp="1"/>
          </p:cNvSpPr>
          <p:nvPr>
            <p:ph type="sldNum" sz="quarter" idx="12"/>
          </p:nvPr>
        </p:nvSpPr>
        <p:spPr/>
        <p:txBody>
          <a:bodyPr/>
          <a:lstStyle/>
          <a:p>
            <a:fld id="{733122C9-A0B9-462F-8757-0847AD287B63}" type="slidenum">
              <a:rPr lang="fr-FR" smtClean="0"/>
              <a:pPr/>
              <a:t>34</a:t>
            </a:fld>
            <a:endParaRPr lang="fr-FR" dirty="0"/>
          </a:p>
        </p:txBody>
      </p:sp>
      <p:pic>
        <p:nvPicPr>
          <p:cNvPr id="12" name="Image 11">
            <a:extLst>
              <a:ext uri="{FF2B5EF4-FFF2-40B4-BE49-F238E27FC236}">
                <a16:creationId xmlns:a16="http://schemas.microsoft.com/office/drawing/2014/main" id="{23E69A79-856C-4E4C-A874-34AF7C14AED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779809" y="1057487"/>
            <a:ext cx="7472191" cy="4419861"/>
          </a:xfrm>
          <a:prstGeom prst="rect">
            <a:avLst/>
          </a:prstGeom>
        </p:spPr>
      </p:pic>
      <p:sp>
        <p:nvSpPr>
          <p:cNvPr id="16" name="ZoneTexte 15">
            <a:extLst>
              <a:ext uri="{FF2B5EF4-FFF2-40B4-BE49-F238E27FC236}">
                <a16:creationId xmlns:a16="http://schemas.microsoft.com/office/drawing/2014/main" id="{5C089F6E-9228-4451-8FAF-A635A0F482FB}"/>
              </a:ext>
            </a:extLst>
          </p:cNvPr>
          <p:cNvSpPr txBox="1"/>
          <p:nvPr/>
        </p:nvSpPr>
        <p:spPr>
          <a:xfrm>
            <a:off x="6576384" y="5878430"/>
            <a:ext cx="6100174" cy="276999"/>
          </a:xfrm>
          <a:prstGeom prst="rect">
            <a:avLst/>
          </a:prstGeom>
          <a:noFill/>
        </p:spPr>
        <p:txBody>
          <a:bodyPr wrap="square">
            <a:sp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altLang="fr-FR" sz="1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D’après http://www.ac-grenoble.fr/ecole/74/maitrise-langue74</a:t>
            </a:r>
          </a:p>
        </p:txBody>
      </p:sp>
      <p:sp>
        <p:nvSpPr>
          <p:cNvPr id="17" name="Accolade fermante 16">
            <a:extLst>
              <a:ext uri="{FF2B5EF4-FFF2-40B4-BE49-F238E27FC236}">
                <a16:creationId xmlns:a16="http://schemas.microsoft.com/office/drawing/2014/main" id="{DBD89956-FFB9-416F-BB69-4D70A4741E41}"/>
              </a:ext>
            </a:extLst>
          </p:cNvPr>
          <p:cNvSpPr/>
          <p:nvPr/>
        </p:nvSpPr>
        <p:spPr>
          <a:xfrm>
            <a:off x="9252000" y="1472985"/>
            <a:ext cx="396228" cy="2134526"/>
          </a:xfrm>
          <a:prstGeom prst="rightBrace">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fr-FR"/>
          </a:p>
        </p:txBody>
      </p:sp>
      <p:sp>
        <p:nvSpPr>
          <p:cNvPr id="18" name="ZoneTexte 17">
            <a:extLst>
              <a:ext uri="{FF2B5EF4-FFF2-40B4-BE49-F238E27FC236}">
                <a16:creationId xmlns:a16="http://schemas.microsoft.com/office/drawing/2014/main" id="{CD1BC788-98D8-406C-84B4-FADB38E6D3DE}"/>
              </a:ext>
            </a:extLst>
          </p:cNvPr>
          <p:cNvSpPr txBox="1"/>
          <p:nvPr/>
        </p:nvSpPr>
        <p:spPr>
          <a:xfrm>
            <a:off x="9734152" y="1472985"/>
            <a:ext cx="2395696" cy="258532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fr-FR" dirty="0"/>
              <a:t>Favoriser les </a:t>
            </a:r>
            <a:r>
              <a:rPr lang="fr-FR" b="1" dirty="0"/>
              <a:t>retours métacognitifs </a:t>
            </a:r>
            <a:r>
              <a:rPr lang="fr-FR" dirty="0"/>
              <a:t>pour amener à conscientiser et à enrichir les stratégies.</a:t>
            </a:r>
          </a:p>
          <a:p>
            <a:r>
              <a:rPr lang="fr-FR" b="1" dirty="0">
                <a:solidFill>
                  <a:schemeClr val="accent4">
                    <a:lumMod val="50000"/>
                  </a:schemeClr>
                </a:solidFill>
                <a:sym typeface="Wingdings" panose="05000000000000000000" pitchFamily="2" charset="2"/>
              </a:rPr>
              <a:t> Indispensable pour fonder une progression</a:t>
            </a:r>
            <a:endParaRPr lang="fr-FR" b="1" dirty="0">
              <a:solidFill>
                <a:schemeClr val="accent4">
                  <a:lumMod val="50000"/>
                </a:schemeClr>
              </a:solidFill>
            </a:endParaRPr>
          </a:p>
        </p:txBody>
      </p:sp>
      <p:sp>
        <p:nvSpPr>
          <p:cNvPr id="20" name="ZoneTexte 19">
            <a:extLst>
              <a:ext uri="{FF2B5EF4-FFF2-40B4-BE49-F238E27FC236}">
                <a16:creationId xmlns:a16="http://schemas.microsoft.com/office/drawing/2014/main" id="{D0F709DE-E0F2-48F7-9F83-7FD7F353803D}"/>
              </a:ext>
            </a:extLst>
          </p:cNvPr>
          <p:cNvSpPr txBox="1"/>
          <p:nvPr/>
        </p:nvSpPr>
        <p:spPr>
          <a:xfrm>
            <a:off x="2947792" y="240906"/>
            <a:ext cx="8429962" cy="830997"/>
          </a:xfrm>
          <a:prstGeom prst="rect">
            <a:avLst/>
          </a:prstGeom>
          <a:noFill/>
        </p:spPr>
        <p:txBody>
          <a:bodyPr wrap="square">
            <a:spAutoFit/>
          </a:bodyPr>
          <a:lstStyle/>
          <a:p>
            <a:pPr algn="ctr"/>
            <a:r>
              <a:rPr lang="fr-FR" sz="2400" b="1" dirty="0">
                <a:solidFill>
                  <a:schemeClr val="tx2">
                    <a:lumMod val="50000"/>
                  </a:schemeClr>
                </a:solidFill>
              </a:rPr>
              <a:t>Développer les compétences de lecture des élèves</a:t>
            </a:r>
          </a:p>
          <a:p>
            <a:pPr algn="ctr"/>
            <a:r>
              <a:rPr lang="fr-FR" sz="2400" b="1" dirty="0">
                <a:solidFill>
                  <a:schemeClr val="tx2">
                    <a:lumMod val="50000"/>
                  </a:schemeClr>
                </a:solidFill>
              </a:rPr>
              <a:t>en enseignant explicitement la compréhension (fiche C)</a:t>
            </a:r>
            <a:endParaRPr lang="fr-FR" sz="2400" dirty="0">
              <a:solidFill>
                <a:schemeClr val="tx2">
                  <a:lumMod val="50000"/>
                </a:schemeClr>
              </a:solidFill>
            </a:endParaRPr>
          </a:p>
        </p:txBody>
      </p:sp>
      <p:sp>
        <p:nvSpPr>
          <p:cNvPr id="22" name="ZoneTexte 21">
            <a:extLst>
              <a:ext uri="{FF2B5EF4-FFF2-40B4-BE49-F238E27FC236}">
                <a16:creationId xmlns:a16="http://schemas.microsoft.com/office/drawing/2014/main" id="{7D46B12C-8D96-455A-A41A-6A49AE658461}"/>
              </a:ext>
            </a:extLst>
          </p:cNvPr>
          <p:cNvSpPr txBox="1"/>
          <p:nvPr/>
        </p:nvSpPr>
        <p:spPr>
          <a:xfrm>
            <a:off x="637712" y="4372366"/>
            <a:ext cx="1684524"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fr-FR" dirty="0"/>
              <a:t>Construire une motivation</a:t>
            </a:r>
          </a:p>
        </p:txBody>
      </p:sp>
    </p:spTree>
    <p:extLst>
      <p:ext uri="{BB962C8B-B14F-4D97-AF65-F5344CB8AC3E}">
        <p14:creationId xmlns:p14="http://schemas.microsoft.com/office/powerpoint/2010/main" val="1273531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5BCBBD-5B8D-4F3C-8515-0B1F44D729F5}"/>
              </a:ext>
            </a:extLst>
          </p:cNvPr>
          <p:cNvSpPr>
            <a:spLocks noGrp="1"/>
          </p:cNvSpPr>
          <p:nvPr>
            <p:ph type="title"/>
          </p:nvPr>
        </p:nvSpPr>
        <p:spPr/>
        <p:txBody>
          <a:bodyPr/>
          <a:lstStyle/>
          <a:p>
            <a:endParaRPr lang="fr-FR"/>
          </a:p>
        </p:txBody>
      </p:sp>
      <p:sp>
        <p:nvSpPr>
          <p:cNvPr id="3" name="Espace réservé de la date 2">
            <a:extLst>
              <a:ext uri="{FF2B5EF4-FFF2-40B4-BE49-F238E27FC236}">
                <a16:creationId xmlns:a16="http://schemas.microsoft.com/office/drawing/2014/main" id="{2AA4ACEA-5672-4FE6-8100-73A973656CCE}"/>
              </a:ext>
            </a:extLst>
          </p:cNvPr>
          <p:cNvSpPr>
            <a:spLocks noGrp="1"/>
          </p:cNvSpPr>
          <p:nvPr>
            <p:ph type="dt" sz="half" idx="10"/>
          </p:nvPr>
        </p:nvSpPr>
        <p:spPr/>
        <p:txBody>
          <a:bodyPr/>
          <a:lstStyle/>
          <a:p>
            <a:pPr algn="r" defTabSz="1219170"/>
            <a:fld id="{1FEA8B34-72F0-47C0-9780-F49A626F7D99}" type="datetime1">
              <a:rPr lang="fr-FR" cap="all">
                <a:solidFill>
                  <a:srgbClr val="000000"/>
                </a:solidFill>
                <a:latin typeface="Arial"/>
              </a:rPr>
              <a:pPr algn="r" defTabSz="1219170"/>
              <a:t>11/10/2022</a:t>
            </a:fld>
            <a:endParaRPr lang="fr-FR" cap="all" dirty="0">
              <a:solidFill>
                <a:srgbClr val="000000"/>
              </a:solidFill>
              <a:latin typeface="Arial"/>
            </a:endParaRPr>
          </a:p>
        </p:txBody>
      </p:sp>
      <p:sp>
        <p:nvSpPr>
          <p:cNvPr id="4" name="Espace réservé du pied de page 3">
            <a:extLst>
              <a:ext uri="{FF2B5EF4-FFF2-40B4-BE49-F238E27FC236}">
                <a16:creationId xmlns:a16="http://schemas.microsoft.com/office/drawing/2014/main" id="{4A986C46-8CC6-4880-9FC3-F6BAB0AE87B5}"/>
              </a:ext>
            </a:extLst>
          </p:cNvPr>
          <p:cNvSpPr>
            <a:spLocks noGrp="1"/>
          </p:cNvSpPr>
          <p:nvPr>
            <p:ph type="ftr" sz="quarter" idx="11"/>
          </p:nvPr>
        </p:nvSpPr>
        <p:spPr/>
        <p:txBody>
          <a:bodyPr/>
          <a:lstStyle/>
          <a:p>
            <a:pPr defTabSz="1219170"/>
            <a:r>
              <a:rPr lang="fr-FR">
                <a:solidFill>
                  <a:srgbClr val="000000"/>
                </a:solidFill>
                <a:latin typeface="Arial"/>
              </a:rPr>
              <a:t>IEN Lettres-histoire-Géographie</a:t>
            </a:r>
            <a:endParaRPr lang="fr-FR" dirty="0">
              <a:solidFill>
                <a:srgbClr val="000000"/>
              </a:solidFill>
              <a:latin typeface="Arial"/>
            </a:endParaRPr>
          </a:p>
        </p:txBody>
      </p:sp>
      <p:sp>
        <p:nvSpPr>
          <p:cNvPr id="5" name="Espace réservé du numéro de diapositive 4">
            <a:extLst>
              <a:ext uri="{FF2B5EF4-FFF2-40B4-BE49-F238E27FC236}">
                <a16:creationId xmlns:a16="http://schemas.microsoft.com/office/drawing/2014/main" id="{171195AB-3D04-4AF3-8382-4259B31A10CE}"/>
              </a:ext>
            </a:extLst>
          </p:cNvPr>
          <p:cNvSpPr>
            <a:spLocks noGrp="1"/>
          </p:cNvSpPr>
          <p:nvPr>
            <p:ph type="sldNum" sz="quarter" idx="12"/>
          </p:nvPr>
        </p:nvSpPr>
        <p:spPr/>
        <p:txBody>
          <a:bodyPr/>
          <a:lstStyle/>
          <a:p>
            <a:pPr defTabSz="1219170"/>
            <a:fld id="{733122C9-A0B9-462F-8757-0847AD287B63}" type="slidenum">
              <a:rPr lang="fr-FR">
                <a:solidFill>
                  <a:srgbClr val="000000"/>
                </a:solidFill>
                <a:latin typeface="Arial"/>
              </a:rPr>
              <a:pPr defTabSz="1219170"/>
              <a:t>35</a:t>
            </a:fld>
            <a:endParaRPr lang="fr-FR" dirty="0">
              <a:solidFill>
                <a:srgbClr val="000000"/>
              </a:solidFill>
              <a:latin typeface="Arial"/>
            </a:endParaRPr>
          </a:p>
        </p:txBody>
      </p:sp>
      <p:sp>
        <p:nvSpPr>
          <p:cNvPr id="11" name="Titre 1">
            <a:extLst>
              <a:ext uri="{FF2B5EF4-FFF2-40B4-BE49-F238E27FC236}">
                <a16:creationId xmlns:a16="http://schemas.microsoft.com/office/drawing/2014/main" id="{619987F1-0FBB-48C5-9D9D-E4373E298EF8}"/>
              </a:ext>
            </a:extLst>
          </p:cNvPr>
          <p:cNvSpPr txBox="1">
            <a:spLocks/>
          </p:cNvSpPr>
          <p:nvPr/>
        </p:nvSpPr>
        <p:spPr bwMode="gray">
          <a:xfrm>
            <a:off x="1427693" y="705644"/>
            <a:ext cx="10515600" cy="1325563"/>
          </a:xfrm>
          <a:prstGeom prst="rect">
            <a:avLst/>
          </a:prstGeom>
          <a:ln>
            <a:solidFill>
              <a:schemeClr val="tx1">
                <a:alpha val="0"/>
              </a:schemeClr>
            </a:solidFill>
          </a:ln>
        </p:spPr>
        <p:txBody>
          <a:bodyPr vert="horz" lIns="0" tIns="0" rIns="0" bIns="0" rtlCol="0" anchor="t" anchorCtr="0">
            <a:noAutofit/>
          </a:bodyPr>
          <a:lstStyle>
            <a:lvl1pPr algn="l" defTabSz="914400" rtl="0" eaLnBrk="1" latinLnBrk="0" hangingPunct="1">
              <a:lnSpc>
                <a:spcPct val="90000"/>
              </a:lnSpc>
              <a:spcBef>
                <a:spcPct val="0"/>
              </a:spcBef>
              <a:buNone/>
              <a:defRPr sz="100" b="1" kern="1200">
                <a:solidFill>
                  <a:schemeClr val="tx1">
                    <a:alpha val="0"/>
                  </a:schemeClr>
                </a:solidFill>
                <a:latin typeface="+mj-lt"/>
                <a:ea typeface="+mj-ea"/>
                <a:cs typeface="+mj-cs"/>
              </a:defRPr>
            </a:lvl1pPr>
          </a:lstStyle>
          <a:p>
            <a:pPr defTabSz="1219170"/>
            <a:r>
              <a:rPr lang="fr-FR" sz="133">
                <a:solidFill>
                  <a:srgbClr val="000000">
                    <a:alpha val="0"/>
                  </a:srgbClr>
                </a:solidFill>
                <a:latin typeface="Arial"/>
              </a:rPr>
              <a:t>Les évaluations nationales</a:t>
            </a:r>
            <a:endParaRPr lang="fr-FR" sz="133" dirty="0">
              <a:solidFill>
                <a:srgbClr val="000000">
                  <a:alpha val="0"/>
                </a:srgbClr>
              </a:solidFill>
              <a:latin typeface="Arial"/>
            </a:endParaRPr>
          </a:p>
        </p:txBody>
      </p:sp>
      <p:sp>
        <p:nvSpPr>
          <p:cNvPr id="13" name="ZoneTexte 12">
            <a:extLst>
              <a:ext uri="{FF2B5EF4-FFF2-40B4-BE49-F238E27FC236}">
                <a16:creationId xmlns:a16="http://schemas.microsoft.com/office/drawing/2014/main" id="{3F45C95F-114B-4AD9-B9D9-30605518F02C}"/>
              </a:ext>
            </a:extLst>
          </p:cNvPr>
          <p:cNvSpPr txBox="1"/>
          <p:nvPr/>
        </p:nvSpPr>
        <p:spPr>
          <a:xfrm>
            <a:off x="2058469" y="263645"/>
            <a:ext cx="10125864" cy="523220"/>
          </a:xfrm>
          <a:prstGeom prst="rect">
            <a:avLst/>
          </a:prstGeom>
          <a:noFill/>
        </p:spPr>
        <p:txBody>
          <a:bodyPr wrap="square">
            <a:spAutoFit/>
          </a:bodyPr>
          <a:lstStyle/>
          <a:p>
            <a:pPr algn="ctr" defTabSz="1219170"/>
            <a:r>
              <a:rPr lang="fr-FR" sz="2800" b="1" dirty="0">
                <a:solidFill>
                  <a:srgbClr val="000000"/>
                </a:solidFill>
                <a:latin typeface="Arial"/>
              </a:rPr>
              <a:t>L’enjeu de la compréhension</a:t>
            </a:r>
            <a:endParaRPr lang="fr-FR" sz="2400" dirty="0">
              <a:solidFill>
                <a:srgbClr val="000000"/>
              </a:solidFill>
              <a:latin typeface="Arial"/>
            </a:endParaRPr>
          </a:p>
        </p:txBody>
      </p:sp>
      <p:pic>
        <p:nvPicPr>
          <p:cNvPr id="6" name="Image 5">
            <a:extLst>
              <a:ext uri="{FF2B5EF4-FFF2-40B4-BE49-F238E27FC236}">
                <a16:creationId xmlns:a16="http://schemas.microsoft.com/office/drawing/2014/main" id="{E8D2671A-E1E2-7829-8261-336840BAFCC1}"/>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300000"/>
                    </a14:imgEffect>
                  </a14:imgLayer>
                </a14:imgProps>
              </a:ext>
            </a:extLst>
          </a:blip>
          <a:stretch>
            <a:fillRect/>
          </a:stretch>
        </p:blipFill>
        <p:spPr>
          <a:xfrm>
            <a:off x="120000" y="1918033"/>
            <a:ext cx="6310842" cy="3221928"/>
          </a:xfrm>
          <a:prstGeom prst="rect">
            <a:avLst/>
          </a:prstGeom>
          <a:ln>
            <a:solidFill>
              <a:schemeClr val="accent6">
                <a:lumMod val="60000"/>
                <a:lumOff val="40000"/>
              </a:schemeClr>
            </a:solidFill>
          </a:ln>
        </p:spPr>
      </p:pic>
      <p:sp>
        <p:nvSpPr>
          <p:cNvPr id="7" name="Bulle narrative : rectangle 6">
            <a:extLst>
              <a:ext uri="{FF2B5EF4-FFF2-40B4-BE49-F238E27FC236}">
                <a16:creationId xmlns:a16="http://schemas.microsoft.com/office/drawing/2014/main" id="{434480D0-8106-7261-4CAC-E55BB48F8A83}"/>
              </a:ext>
            </a:extLst>
          </p:cNvPr>
          <p:cNvSpPr/>
          <p:nvPr/>
        </p:nvSpPr>
        <p:spPr>
          <a:xfrm>
            <a:off x="7593620" y="2385065"/>
            <a:ext cx="3186894" cy="1524000"/>
          </a:xfrm>
          <a:prstGeom prst="wedgeRectCallout">
            <a:avLst>
              <a:gd name="adj1" fmla="val -91484"/>
              <a:gd name="adj2" fmla="val -726"/>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fr-FR" sz="1600" i="1" dirty="0">
                <a:solidFill>
                  <a:schemeClr val="accent5">
                    <a:lumMod val="75000"/>
                  </a:schemeClr>
                </a:solidFill>
              </a:rPr>
              <a:t>Dans le 77, la compréhension des textes peut être travaillée dans le cadre du dispositif </a:t>
            </a:r>
            <a:r>
              <a:rPr lang="fr-FR" sz="1600" i="1" dirty="0" err="1">
                <a:solidFill>
                  <a:schemeClr val="accent5">
                    <a:lumMod val="75000"/>
                  </a:schemeClr>
                </a:solidFill>
              </a:rPr>
              <a:t>Prolivre</a:t>
            </a:r>
            <a:r>
              <a:rPr lang="fr-FR" sz="1600" i="1" dirty="0">
                <a:solidFill>
                  <a:schemeClr val="accent5">
                    <a:lumMod val="75000"/>
                  </a:schemeClr>
                </a:solidFill>
              </a:rPr>
              <a:t> (voir ROLL diapositive suivante) qui propose des ateliers de compréhension.</a:t>
            </a:r>
          </a:p>
        </p:txBody>
      </p:sp>
    </p:spTree>
    <p:extLst>
      <p:ext uri="{BB962C8B-B14F-4D97-AF65-F5344CB8AC3E}">
        <p14:creationId xmlns:p14="http://schemas.microsoft.com/office/powerpoint/2010/main" val="42108697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5BCBBD-5B8D-4F3C-8515-0B1F44D729F5}"/>
              </a:ext>
            </a:extLst>
          </p:cNvPr>
          <p:cNvSpPr>
            <a:spLocks noGrp="1"/>
          </p:cNvSpPr>
          <p:nvPr>
            <p:ph type="title"/>
          </p:nvPr>
        </p:nvSpPr>
        <p:spPr/>
        <p:txBody>
          <a:bodyPr/>
          <a:lstStyle/>
          <a:p>
            <a:endParaRPr lang="fr-FR"/>
          </a:p>
        </p:txBody>
      </p:sp>
      <p:sp>
        <p:nvSpPr>
          <p:cNvPr id="3" name="Espace réservé de la date 2">
            <a:extLst>
              <a:ext uri="{FF2B5EF4-FFF2-40B4-BE49-F238E27FC236}">
                <a16:creationId xmlns:a16="http://schemas.microsoft.com/office/drawing/2014/main" id="{2AA4ACEA-5672-4FE6-8100-73A973656CCE}"/>
              </a:ext>
            </a:extLst>
          </p:cNvPr>
          <p:cNvSpPr>
            <a:spLocks noGrp="1"/>
          </p:cNvSpPr>
          <p:nvPr>
            <p:ph type="dt" sz="half" idx="10"/>
          </p:nvPr>
        </p:nvSpPr>
        <p:spPr/>
        <p:txBody>
          <a:bodyPr/>
          <a:lstStyle/>
          <a:p>
            <a:pPr algn="r" defTabSz="1219170"/>
            <a:fld id="{1FEA8B34-72F0-47C0-9780-F49A626F7D99}" type="datetime1">
              <a:rPr lang="fr-FR" cap="all">
                <a:solidFill>
                  <a:srgbClr val="000000"/>
                </a:solidFill>
                <a:latin typeface="Arial"/>
              </a:rPr>
              <a:pPr algn="r" defTabSz="1219170"/>
              <a:t>11/10/2022</a:t>
            </a:fld>
            <a:endParaRPr lang="fr-FR" cap="all" dirty="0">
              <a:solidFill>
                <a:srgbClr val="000000"/>
              </a:solidFill>
              <a:latin typeface="Arial"/>
            </a:endParaRPr>
          </a:p>
        </p:txBody>
      </p:sp>
      <p:sp>
        <p:nvSpPr>
          <p:cNvPr id="4" name="Espace réservé du pied de page 3">
            <a:extLst>
              <a:ext uri="{FF2B5EF4-FFF2-40B4-BE49-F238E27FC236}">
                <a16:creationId xmlns:a16="http://schemas.microsoft.com/office/drawing/2014/main" id="{4A986C46-8CC6-4880-9FC3-F6BAB0AE87B5}"/>
              </a:ext>
            </a:extLst>
          </p:cNvPr>
          <p:cNvSpPr>
            <a:spLocks noGrp="1"/>
          </p:cNvSpPr>
          <p:nvPr>
            <p:ph type="ftr" sz="quarter" idx="11"/>
          </p:nvPr>
        </p:nvSpPr>
        <p:spPr/>
        <p:txBody>
          <a:bodyPr/>
          <a:lstStyle/>
          <a:p>
            <a:pPr defTabSz="1219170"/>
            <a:r>
              <a:rPr lang="fr-FR">
                <a:solidFill>
                  <a:srgbClr val="000000"/>
                </a:solidFill>
                <a:latin typeface="Arial"/>
              </a:rPr>
              <a:t>IEN Lettres-histoire-Géographie</a:t>
            </a:r>
            <a:endParaRPr lang="fr-FR" dirty="0">
              <a:solidFill>
                <a:srgbClr val="000000"/>
              </a:solidFill>
              <a:latin typeface="Arial"/>
            </a:endParaRPr>
          </a:p>
        </p:txBody>
      </p:sp>
      <p:sp>
        <p:nvSpPr>
          <p:cNvPr id="5" name="Espace réservé du numéro de diapositive 4">
            <a:extLst>
              <a:ext uri="{FF2B5EF4-FFF2-40B4-BE49-F238E27FC236}">
                <a16:creationId xmlns:a16="http://schemas.microsoft.com/office/drawing/2014/main" id="{171195AB-3D04-4AF3-8382-4259B31A10CE}"/>
              </a:ext>
            </a:extLst>
          </p:cNvPr>
          <p:cNvSpPr>
            <a:spLocks noGrp="1"/>
          </p:cNvSpPr>
          <p:nvPr>
            <p:ph type="sldNum" sz="quarter" idx="12"/>
          </p:nvPr>
        </p:nvSpPr>
        <p:spPr/>
        <p:txBody>
          <a:bodyPr/>
          <a:lstStyle/>
          <a:p>
            <a:pPr defTabSz="1219170"/>
            <a:fld id="{733122C9-A0B9-462F-8757-0847AD287B63}" type="slidenum">
              <a:rPr lang="fr-FR">
                <a:solidFill>
                  <a:srgbClr val="000000"/>
                </a:solidFill>
                <a:latin typeface="Arial"/>
              </a:rPr>
              <a:pPr defTabSz="1219170"/>
              <a:t>36</a:t>
            </a:fld>
            <a:endParaRPr lang="fr-FR" dirty="0">
              <a:solidFill>
                <a:srgbClr val="000000"/>
              </a:solidFill>
              <a:latin typeface="Arial"/>
            </a:endParaRPr>
          </a:p>
        </p:txBody>
      </p:sp>
      <p:sp>
        <p:nvSpPr>
          <p:cNvPr id="11" name="Titre 1">
            <a:extLst>
              <a:ext uri="{FF2B5EF4-FFF2-40B4-BE49-F238E27FC236}">
                <a16:creationId xmlns:a16="http://schemas.microsoft.com/office/drawing/2014/main" id="{619987F1-0FBB-48C5-9D9D-E4373E298EF8}"/>
              </a:ext>
            </a:extLst>
          </p:cNvPr>
          <p:cNvSpPr txBox="1">
            <a:spLocks/>
          </p:cNvSpPr>
          <p:nvPr/>
        </p:nvSpPr>
        <p:spPr bwMode="gray">
          <a:xfrm>
            <a:off x="1427693" y="705644"/>
            <a:ext cx="10515600" cy="1325563"/>
          </a:xfrm>
          <a:prstGeom prst="rect">
            <a:avLst/>
          </a:prstGeom>
          <a:ln>
            <a:solidFill>
              <a:schemeClr val="tx1">
                <a:alpha val="0"/>
              </a:schemeClr>
            </a:solidFill>
          </a:ln>
        </p:spPr>
        <p:txBody>
          <a:bodyPr vert="horz" lIns="0" tIns="0" rIns="0" bIns="0" rtlCol="0" anchor="t" anchorCtr="0">
            <a:noAutofit/>
          </a:bodyPr>
          <a:lstStyle>
            <a:lvl1pPr algn="l" defTabSz="914400" rtl="0" eaLnBrk="1" latinLnBrk="0" hangingPunct="1">
              <a:lnSpc>
                <a:spcPct val="90000"/>
              </a:lnSpc>
              <a:spcBef>
                <a:spcPct val="0"/>
              </a:spcBef>
              <a:buNone/>
              <a:defRPr sz="100" b="1" kern="1200">
                <a:solidFill>
                  <a:schemeClr val="tx1">
                    <a:alpha val="0"/>
                  </a:schemeClr>
                </a:solidFill>
                <a:latin typeface="+mj-lt"/>
                <a:ea typeface="+mj-ea"/>
                <a:cs typeface="+mj-cs"/>
              </a:defRPr>
            </a:lvl1pPr>
          </a:lstStyle>
          <a:p>
            <a:pPr defTabSz="1219170"/>
            <a:r>
              <a:rPr lang="fr-FR" sz="133">
                <a:solidFill>
                  <a:srgbClr val="000000">
                    <a:alpha val="0"/>
                  </a:srgbClr>
                </a:solidFill>
                <a:latin typeface="Arial"/>
              </a:rPr>
              <a:t>Les évaluations nationales</a:t>
            </a:r>
            <a:endParaRPr lang="fr-FR" sz="133" dirty="0">
              <a:solidFill>
                <a:srgbClr val="000000">
                  <a:alpha val="0"/>
                </a:srgbClr>
              </a:solidFill>
              <a:latin typeface="Arial"/>
            </a:endParaRPr>
          </a:p>
        </p:txBody>
      </p:sp>
      <p:sp>
        <p:nvSpPr>
          <p:cNvPr id="13" name="ZoneTexte 12">
            <a:extLst>
              <a:ext uri="{FF2B5EF4-FFF2-40B4-BE49-F238E27FC236}">
                <a16:creationId xmlns:a16="http://schemas.microsoft.com/office/drawing/2014/main" id="{3F45C95F-114B-4AD9-B9D9-30605518F02C}"/>
              </a:ext>
            </a:extLst>
          </p:cNvPr>
          <p:cNvSpPr txBox="1"/>
          <p:nvPr/>
        </p:nvSpPr>
        <p:spPr>
          <a:xfrm>
            <a:off x="2039688" y="472712"/>
            <a:ext cx="10125864" cy="523220"/>
          </a:xfrm>
          <a:prstGeom prst="rect">
            <a:avLst/>
          </a:prstGeom>
          <a:noFill/>
        </p:spPr>
        <p:txBody>
          <a:bodyPr wrap="square">
            <a:spAutoFit/>
          </a:bodyPr>
          <a:lstStyle/>
          <a:p>
            <a:pPr algn="ctr" defTabSz="1219170"/>
            <a:r>
              <a:rPr lang="fr-FR" sz="2800" b="1" dirty="0">
                <a:solidFill>
                  <a:srgbClr val="000000"/>
                </a:solidFill>
                <a:latin typeface="Arial"/>
              </a:rPr>
              <a:t>L’enjeu de la compréhension</a:t>
            </a:r>
            <a:endParaRPr lang="fr-FR" sz="2400" dirty="0">
              <a:solidFill>
                <a:srgbClr val="000000"/>
              </a:solidFill>
              <a:latin typeface="Arial"/>
            </a:endParaRPr>
          </a:p>
        </p:txBody>
      </p:sp>
      <p:pic>
        <p:nvPicPr>
          <p:cNvPr id="7" name="Espace réservé du contenu 4">
            <a:extLst>
              <a:ext uri="{FF2B5EF4-FFF2-40B4-BE49-F238E27FC236}">
                <a16:creationId xmlns:a16="http://schemas.microsoft.com/office/drawing/2014/main" id="{2D5422A0-DDF8-0515-C18F-80BB9FC3C177}"/>
              </a:ext>
            </a:extLst>
          </p:cNvPr>
          <p:cNvPicPr>
            <a:picLocks noChangeAspect="1"/>
          </p:cNvPicPr>
          <p:nvPr/>
        </p:nvPicPr>
        <p:blipFill>
          <a:blip r:embed="rId3"/>
          <a:stretch>
            <a:fillRect/>
          </a:stretch>
        </p:blipFill>
        <p:spPr>
          <a:xfrm>
            <a:off x="240000" y="2197823"/>
            <a:ext cx="5309409" cy="1921361"/>
          </a:xfrm>
          <a:prstGeom prst="rect">
            <a:avLst/>
          </a:prstGeom>
        </p:spPr>
      </p:pic>
      <p:sp>
        <p:nvSpPr>
          <p:cNvPr id="6" name="Bulle narrative : rectangle 5">
            <a:extLst>
              <a:ext uri="{FF2B5EF4-FFF2-40B4-BE49-F238E27FC236}">
                <a16:creationId xmlns:a16="http://schemas.microsoft.com/office/drawing/2014/main" id="{39B66166-B20E-0389-EF17-B2BF2B1ABDEB}"/>
              </a:ext>
            </a:extLst>
          </p:cNvPr>
          <p:cNvSpPr/>
          <p:nvPr/>
        </p:nvSpPr>
        <p:spPr>
          <a:xfrm>
            <a:off x="6381135" y="1140542"/>
            <a:ext cx="5102942" cy="4109884"/>
          </a:xfrm>
          <a:prstGeom prst="wedgeRectCallout">
            <a:avLst>
              <a:gd name="adj1" fmla="val -68431"/>
              <a:gd name="adj2" fmla="val 1828"/>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fr-FR" sz="1600" i="1" dirty="0">
                <a:solidFill>
                  <a:schemeClr val="accent5">
                    <a:lumMod val="75000"/>
                  </a:schemeClr>
                </a:solidFill>
              </a:rPr>
              <a:t>Le ROLL (Réseau des Observatoires Locaux de la Lecture) a notamment mis au point l’Atelier de Compréhension de Texte, un protocole de lecture collectif qui permet de lire des textes résistants.</a:t>
            </a:r>
            <a:br>
              <a:rPr lang="fr-FR" sz="1600" i="1" dirty="0">
                <a:solidFill>
                  <a:schemeClr val="accent5">
                    <a:lumMod val="75000"/>
                  </a:schemeClr>
                </a:solidFill>
              </a:rPr>
            </a:br>
            <a:r>
              <a:rPr lang="fr-FR" sz="1600" i="1" dirty="0">
                <a:solidFill>
                  <a:schemeClr val="accent5">
                    <a:lumMod val="75000"/>
                  </a:schemeClr>
                </a:solidFill>
              </a:rPr>
              <a:t>Le site du ROLL propose de nombreuses ressources – des textes, mais aussi des réflexions pour les enseignants, etc. – auquel vous pouvez accéder en vous inscrivant gratuitement avec votre adresse mail académique.</a:t>
            </a:r>
          </a:p>
          <a:p>
            <a:pPr algn="ctr"/>
            <a:r>
              <a:rPr lang="fr-FR" sz="1600" i="1" dirty="0">
                <a:solidFill>
                  <a:schemeClr val="accent5">
                    <a:lumMod val="75000"/>
                  </a:schemeClr>
                </a:solidFill>
              </a:rPr>
              <a:t>Le ROLL propose des textes dans toutes les disciplines et développe depuis quelques années un corpus destiné au lycée professionnel. On peut trouver des textes pertinents dans les dossiers du premier degré et du collège, en éliminant ce qui ne correspondent pas au degré de maturité des élèves.</a:t>
            </a:r>
          </a:p>
        </p:txBody>
      </p:sp>
    </p:spTree>
    <p:extLst>
      <p:ext uri="{BB962C8B-B14F-4D97-AF65-F5344CB8AC3E}">
        <p14:creationId xmlns:p14="http://schemas.microsoft.com/office/powerpoint/2010/main" val="24722588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5. Pour aller plus loin</a:t>
            </a:r>
          </a:p>
        </p:txBody>
      </p:sp>
      <p:sp>
        <p:nvSpPr>
          <p:cNvPr id="3" name="Espace réservé du texte 2"/>
          <p:cNvSpPr>
            <a:spLocks noGrp="1"/>
          </p:cNvSpPr>
          <p:nvPr>
            <p:ph type="body" idx="1"/>
          </p:nvPr>
        </p:nvSpPr>
        <p:spPr/>
        <p:txBody>
          <a:bodyPr/>
          <a:lstStyle/>
          <a:p>
            <a:endParaRPr lang="fr-FR"/>
          </a:p>
        </p:txBody>
      </p:sp>
    </p:spTree>
    <p:extLst>
      <p:ext uri="{BB962C8B-B14F-4D97-AF65-F5344CB8AC3E}">
        <p14:creationId xmlns:p14="http://schemas.microsoft.com/office/powerpoint/2010/main" val="30037718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5BCBBD-5B8D-4F3C-8515-0B1F44D729F5}"/>
              </a:ext>
            </a:extLst>
          </p:cNvPr>
          <p:cNvSpPr>
            <a:spLocks noGrp="1"/>
          </p:cNvSpPr>
          <p:nvPr>
            <p:ph type="title"/>
          </p:nvPr>
        </p:nvSpPr>
        <p:spPr/>
        <p:txBody>
          <a:bodyPr/>
          <a:lstStyle/>
          <a:p>
            <a:endParaRPr lang="fr-FR"/>
          </a:p>
        </p:txBody>
      </p:sp>
      <p:sp>
        <p:nvSpPr>
          <p:cNvPr id="3" name="Espace réservé de la date 2">
            <a:extLst>
              <a:ext uri="{FF2B5EF4-FFF2-40B4-BE49-F238E27FC236}">
                <a16:creationId xmlns:a16="http://schemas.microsoft.com/office/drawing/2014/main" id="{2AA4ACEA-5672-4FE6-8100-73A973656CCE}"/>
              </a:ext>
            </a:extLst>
          </p:cNvPr>
          <p:cNvSpPr>
            <a:spLocks noGrp="1"/>
          </p:cNvSpPr>
          <p:nvPr>
            <p:ph type="dt" sz="half" idx="10"/>
          </p:nvPr>
        </p:nvSpPr>
        <p:spPr/>
        <p:txBody>
          <a:bodyPr/>
          <a:lstStyle/>
          <a:p>
            <a:pPr algn="r"/>
            <a:fld id="{41C69A1E-E683-46E9-963A-106371E4F2CA}" type="datetime1">
              <a:rPr lang="fr-FR" cap="all" smtClean="0"/>
              <a:t>11/10/2022</a:t>
            </a:fld>
            <a:endParaRPr lang="fr-FR" cap="all" dirty="0"/>
          </a:p>
        </p:txBody>
      </p:sp>
      <p:sp>
        <p:nvSpPr>
          <p:cNvPr id="4" name="Espace réservé du pied de page 3">
            <a:extLst>
              <a:ext uri="{FF2B5EF4-FFF2-40B4-BE49-F238E27FC236}">
                <a16:creationId xmlns:a16="http://schemas.microsoft.com/office/drawing/2014/main" id="{4A986C46-8CC6-4880-9FC3-F6BAB0AE87B5}"/>
              </a:ext>
            </a:extLst>
          </p:cNvPr>
          <p:cNvSpPr>
            <a:spLocks noGrp="1"/>
          </p:cNvSpPr>
          <p:nvPr>
            <p:ph type="ftr" sz="quarter" idx="11"/>
          </p:nvPr>
        </p:nvSpPr>
        <p:spPr/>
        <p:txBody>
          <a:bodyPr/>
          <a:lstStyle/>
          <a:p>
            <a:r>
              <a:rPr lang="fr-FR"/>
              <a:t>IEN Lettres-histoire-Géographie</a:t>
            </a:r>
            <a:endParaRPr lang="fr-FR" dirty="0"/>
          </a:p>
        </p:txBody>
      </p:sp>
      <p:sp>
        <p:nvSpPr>
          <p:cNvPr id="5" name="Espace réservé du numéro de diapositive 4">
            <a:extLst>
              <a:ext uri="{FF2B5EF4-FFF2-40B4-BE49-F238E27FC236}">
                <a16:creationId xmlns:a16="http://schemas.microsoft.com/office/drawing/2014/main" id="{171195AB-3D04-4AF3-8382-4259B31A10CE}"/>
              </a:ext>
            </a:extLst>
          </p:cNvPr>
          <p:cNvSpPr>
            <a:spLocks noGrp="1"/>
          </p:cNvSpPr>
          <p:nvPr>
            <p:ph type="sldNum" sz="quarter" idx="12"/>
          </p:nvPr>
        </p:nvSpPr>
        <p:spPr/>
        <p:txBody>
          <a:bodyPr/>
          <a:lstStyle/>
          <a:p>
            <a:fld id="{733122C9-A0B9-462F-8757-0847AD287B63}" type="slidenum">
              <a:rPr lang="fr-FR" smtClean="0"/>
              <a:pPr/>
              <a:t>38</a:t>
            </a:fld>
            <a:endParaRPr lang="fr-FR" dirty="0"/>
          </a:p>
        </p:txBody>
      </p:sp>
      <p:sp>
        <p:nvSpPr>
          <p:cNvPr id="11" name="Titre 1">
            <a:extLst>
              <a:ext uri="{FF2B5EF4-FFF2-40B4-BE49-F238E27FC236}">
                <a16:creationId xmlns:a16="http://schemas.microsoft.com/office/drawing/2014/main" id="{619987F1-0FBB-48C5-9D9D-E4373E298EF8}"/>
              </a:ext>
            </a:extLst>
          </p:cNvPr>
          <p:cNvSpPr txBox="1">
            <a:spLocks/>
          </p:cNvSpPr>
          <p:nvPr/>
        </p:nvSpPr>
        <p:spPr bwMode="gray">
          <a:xfrm>
            <a:off x="1427693" y="705644"/>
            <a:ext cx="10515600" cy="1325563"/>
          </a:xfrm>
          <a:prstGeom prst="rect">
            <a:avLst/>
          </a:prstGeom>
          <a:ln>
            <a:solidFill>
              <a:schemeClr val="tx1">
                <a:alpha val="0"/>
              </a:schemeClr>
            </a:solidFill>
          </a:ln>
        </p:spPr>
        <p:txBody>
          <a:bodyPr vert="horz" lIns="0" tIns="0" rIns="0" bIns="0" rtlCol="0" anchor="t" anchorCtr="0">
            <a:noAutofit/>
          </a:bodyPr>
          <a:lstStyle>
            <a:lvl1pPr algn="l" defTabSz="914400" rtl="0" eaLnBrk="1" latinLnBrk="0" hangingPunct="1">
              <a:lnSpc>
                <a:spcPct val="90000"/>
              </a:lnSpc>
              <a:spcBef>
                <a:spcPct val="0"/>
              </a:spcBef>
              <a:buNone/>
              <a:defRPr sz="100" b="1" kern="1200">
                <a:solidFill>
                  <a:schemeClr val="tx1">
                    <a:alpha val="0"/>
                  </a:schemeClr>
                </a:solidFill>
                <a:latin typeface="+mj-lt"/>
                <a:ea typeface="+mj-ea"/>
                <a:cs typeface="+mj-cs"/>
              </a:defRPr>
            </a:lvl1pPr>
          </a:lstStyle>
          <a:p>
            <a:r>
              <a:rPr lang="fr-FR" sz="133"/>
              <a:t>Les évaluations nationales</a:t>
            </a:r>
            <a:endParaRPr lang="fr-FR" sz="133" dirty="0"/>
          </a:p>
        </p:txBody>
      </p:sp>
      <p:sp>
        <p:nvSpPr>
          <p:cNvPr id="13" name="ZoneTexte 12">
            <a:extLst>
              <a:ext uri="{FF2B5EF4-FFF2-40B4-BE49-F238E27FC236}">
                <a16:creationId xmlns:a16="http://schemas.microsoft.com/office/drawing/2014/main" id="{3F45C95F-114B-4AD9-B9D9-30605518F02C}"/>
              </a:ext>
            </a:extLst>
          </p:cNvPr>
          <p:cNvSpPr txBox="1"/>
          <p:nvPr/>
        </p:nvSpPr>
        <p:spPr>
          <a:xfrm>
            <a:off x="2347440" y="240000"/>
            <a:ext cx="9364560" cy="584775"/>
          </a:xfrm>
          <a:prstGeom prst="rect">
            <a:avLst/>
          </a:prstGeom>
          <a:noFill/>
        </p:spPr>
        <p:txBody>
          <a:bodyPr wrap="square">
            <a:spAutoFit/>
          </a:bodyPr>
          <a:lstStyle/>
          <a:p>
            <a:pPr algn="ctr"/>
            <a:r>
              <a:rPr lang="fr-FR" sz="3200" b="1" dirty="0"/>
              <a:t>Des Formations d’Initiative Locale</a:t>
            </a:r>
            <a:endParaRPr lang="fr-FR" sz="3200" dirty="0"/>
          </a:p>
        </p:txBody>
      </p:sp>
      <p:sp>
        <p:nvSpPr>
          <p:cNvPr id="12" name="ZoneTexte 11">
            <a:extLst>
              <a:ext uri="{FF2B5EF4-FFF2-40B4-BE49-F238E27FC236}">
                <a16:creationId xmlns:a16="http://schemas.microsoft.com/office/drawing/2014/main" id="{F97267B3-1E17-4278-B26C-8F2F64F1434D}"/>
              </a:ext>
            </a:extLst>
          </p:cNvPr>
          <p:cNvSpPr txBox="1"/>
          <p:nvPr/>
        </p:nvSpPr>
        <p:spPr>
          <a:xfrm>
            <a:off x="2677965" y="1018593"/>
            <a:ext cx="8703510"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fr-FR" sz="2400" dirty="0">
                <a:hlinkClick r:id="rId3"/>
              </a:rPr>
              <a:t>https://www.ac-creteil.fr/construire-des-collectifs-de-travail-122101</a:t>
            </a:r>
            <a:r>
              <a:rPr lang="fr-FR" sz="2400" dirty="0"/>
              <a:t> </a:t>
            </a:r>
          </a:p>
        </p:txBody>
      </p:sp>
      <p:pic>
        <p:nvPicPr>
          <p:cNvPr id="7" name="Image 6">
            <a:extLst>
              <a:ext uri="{FF2B5EF4-FFF2-40B4-BE49-F238E27FC236}">
                <a16:creationId xmlns:a16="http://schemas.microsoft.com/office/drawing/2014/main" id="{CE49289A-4DD1-752F-456F-17BA1B4E9607}"/>
              </a:ext>
            </a:extLst>
          </p:cNvPr>
          <p:cNvPicPr>
            <a:picLocks noChangeAspect="1"/>
          </p:cNvPicPr>
          <p:nvPr/>
        </p:nvPicPr>
        <p:blipFill rotWithShape="1">
          <a:blip r:embed="rId4">
            <a:clrChange>
              <a:clrFrom>
                <a:srgbClr val="FFFFFF"/>
              </a:clrFrom>
              <a:clrTo>
                <a:srgbClr val="FFFFFF">
                  <a:alpha val="0"/>
                </a:srgbClr>
              </a:clrTo>
            </a:clrChange>
          </a:blip>
          <a:srcRect l="4881" t="14854" r="10833" b="17460"/>
          <a:stretch/>
        </p:blipFill>
        <p:spPr>
          <a:xfrm>
            <a:off x="387672" y="1674076"/>
            <a:ext cx="5138057" cy="2320990"/>
          </a:xfrm>
          <a:prstGeom prst="rect">
            <a:avLst/>
          </a:prstGeom>
        </p:spPr>
      </p:pic>
      <p:sp>
        <p:nvSpPr>
          <p:cNvPr id="6" name="Bulle narrative : rectangle 5">
            <a:extLst>
              <a:ext uri="{FF2B5EF4-FFF2-40B4-BE49-F238E27FC236}">
                <a16:creationId xmlns:a16="http://schemas.microsoft.com/office/drawing/2014/main" id="{CC24DE5E-D2DE-B471-8BD8-F34CED4F9F94}"/>
              </a:ext>
            </a:extLst>
          </p:cNvPr>
          <p:cNvSpPr/>
          <p:nvPr/>
        </p:nvSpPr>
        <p:spPr>
          <a:xfrm>
            <a:off x="6813755" y="1674076"/>
            <a:ext cx="4761892" cy="1524000"/>
          </a:xfrm>
          <a:prstGeom prst="wedgeRectCallout">
            <a:avLst>
              <a:gd name="adj1" fmla="val -93082"/>
              <a:gd name="adj2" fmla="val -9758"/>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fr-FR" sz="1600" i="1" dirty="0">
                <a:solidFill>
                  <a:schemeClr val="accent5">
                    <a:lumMod val="75000"/>
                  </a:schemeClr>
                </a:solidFill>
              </a:rPr>
              <a:t>Pour accompagner les équipes dans la mise en œuvre de la remédiation et l’exploitation des résultats des tests de positionnement, il est possible de demander une FIL (Formation d’Initiative Locale), disponible en plusieurs formats.</a:t>
            </a:r>
          </a:p>
        </p:txBody>
      </p:sp>
      <p:sp>
        <p:nvSpPr>
          <p:cNvPr id="8" name="Bulle narrative : rectangle 7">
            <a:extLst>
              <a:ext uri="{FF2B5EF4-FFF2-40B4-BE49-F238E27FC236}">
                <a16:creationId xmlns:a16="http://schemas.microsoft.com/office/drawing/2014/main" id="{234A00E8-19B9-1056-F8DE-3005EE200121}"/>
              </a:ext>
            </a:extLst>
          </p:cNvPr>
          <p:cNvSpPr/>
          <p:nvPr/>
        </p:nvSpPr>
        <p:spPr>
          <a:xfrm>
            <a:off x="5329084" y="4315407"/>
            <a:ext cx="5154264" cy="1524000"/>
          </a:xfrm>
          <a:prstGeom prst="wedgeRectCallout">
            <a:avLst>
              <a:gd name="adj1" fmla="val -63574"/>
              <a:gd name="adj2" fmla="val -22016"/>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fr-FR" sz="1600" i="1" dirty="0">
                <a:solidFill>
                  <a:schemeClr val="accent5">
                    <a:lumMod val="75000"/>
                  </a:schemeClr>
                </a:solidFill>
              </a:rPr>
              <a:t>+ Le </a:t>
            </a:r>
            <a:r>
              <a:rPr lang="fr-FR" sz="1600" i="1" dirty="0" err="1">
                <a:solidFill>
                  <a:schemeClr val="accent5">
                    <a:lumMod val="75000"/>
                  </a:schemeClr>
                </a:solidFill>
              </a:rPr>
              <a:t>wébinaire</a:t>
            </a:r>
            <a:r>
              <a:rPr lang="fr-FR" sz="1600" i="1" dirty="0">
                <a:solidFill>
                  <a:schemeClr val="accent5">
                    <a:lumMod val="75000"/>
                  </a:schemeClr>
                </a:solidFill>
              </a:rPr>
              <a:t> Maîtrise de la Langue sera annoncé par courriel, avec la possibilité de s’inscrire via le chef d’établissement. Il aura lieu en novembre.</a:t>
            </a:r>
          </a:p>
          <a:p>
            <a:pPr algn="ctr"/>
            <a:r>
              <a:rPr lang="fr-FR" sz="1600" i="1" dirty="0">
                <a:solidFill>
                  <a:schemeClr val="accent5">
                    <a:lumMod val="75000"/>
                  </a:schemeClr>
                </a:solidFill>
              </a:rPr>
              <a:t>Il se déroulera en deux temps : une matinée d’apports scientifiques avec l’intervention de spécialistes, puis des ateliers mis en œuvre par des formateurs.</a:t>
            </a:r>
          </a:p>
        </p:txBody>
      </p:sp>
    </p:spTree>
    <p:extLst>
      <p:ext uri="{BB962C8B-B14F-4D97-AF65-F5344CB8AC3E}">
        <p14:creationId xmlns:p14="http://schemas.microsoft.com/office/powerpoint/2010/main" val="11906674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5BCBBD-5B8D-4F3C-8515-0B1F44D729F5}"/>
              </a:ext>
            </a:extLst>
          </p:cNvPr>
          <p:cNvSpPr>
            <a:spLocks noGrp="1"/>
          </p:cNvSpPr>
          <p:nvPr>
            <p:ph type="title"/>
          </p:nvPr>
        </p:nvSpPr>
        <p:spPr/>
        <p:txBody>
          <a:bodyPr/>
          <a:lstStyle/>
          <a:p>
            <a:endParaRPr lang="fr-FR"/>
          </a:p>
        </p:txBody>
      </p:sp>
      <p:sp>
        <p:nvSpPr>
          <p:cNvPr id="3" name="Espace réservé de la date 2">
            <a:extLst>
              <a:ext uri="{FF2B5EF4-FFF2-40B4-BE49-F238E27FC236}">
                <a16:creationId xmlns:a16="http://schemas.microsoft.com/office/drawing/2014/main" id="{2AA4ACEA-5672-4FE6-8100-73A973656CCE}"/>
              </a:ext>
            </a:extLst>
          </p:cNvPr>
          <p:cNvSpPr>
            <a:spLocks noGrp="1"/>
          </p:cNvSpPr>
          <p:nvPr>
            <p:ph type="dt" sz="half" idx="10"/>
          </p:nvPr>
        </p:nvSpPr>
        <p:spPr/>
        <p:txBody>
          <a:bodyPr/>
          <a:lstStyle/>
          <a:p>
            <a:pPr algn="r" defTabSz="1219170"/>
            <a:fld id="{1FEA8B34-72F0-47C0-9780-F49A626F7D99}" type="datetime1">
              <a:rPr lang="fr-FR" cap="all">
                <a:solidFill>
                  <a:srgbClr val="000000"/>
                </a:solidFill>
                <a:latin typeface="Arial"/>
              </a:rPr>
              <a:pPr algn="r" defTabSz="1219170"/>
              <a:t>11/10/2022</a:t>
            </a:fld>
            <a:endParaRPr lang="fr-FR" cap="all" dirty="0">
              <a:solidFill>
                <a:srgbClr val="000000"/>
              </a:solidFill>
              <a:latin typeface="Arial"/>
            </a:endParaRPr>
          </a:p>
        </p:txBody>
      </p:sp>
      <p:sp>
        <p:nvSpPr>
          <p:cNvPr id="4" name="Espace réservé du pied de page 3">
            <a:extLst>
              <a:ext uri="{FF2B5EF4-FFF2-40B4-BE49-F238E27FC236}">
                <a16:creationId xmlns:a16="http://schemas.microsoft.com/office/drawing/2014/main" id="{4A986C46-8CC6-4880-9FC3-F6BAB0AE87B5}"/>
              </a:ext>
            </a:extLst>
          </p:cNvPr>
          <p:cNvSpPr>
            <a:spLocks noGrp="1"/>
          </p:cNvSpPr>
          <p:nvPr>
            <p:ph type="ftr" sz="quarter" idx="11"/>
          </p:nvPr>
        </p:nvSpPr>
        <p:spPr/>
        <p:txBody>
          <a:bodyPr/>
          <a:lstStyle/>
          <a:p>
            <a:pPr defTabSz="1219170"/>
            <a:r>
              <a:rPr lang="fr-FR">
                <a:solidFill>
                  <a:srgbClr val="000000"/>
                </a:solidFill>
                <a:latin typeface="Arial"/>
              </a:rPr>
              <a:t>IEN Lettres-histoire-Géographie</a:t>
            </a:r>
            <a:endParaRPr lang="fr-FR" dirty="0">
              <a:solidFill>
                <a:srgbClr val="000000"/>
              </a:solidFill>
              <a:latin typeface="Arial"/>
            </a:endParaRPr>
          </a:p>
        </p:txBody>
      </p:sp>
      <p:sp>
        <p:nvSpPr>
          <p:cNvPr id="5" name="Espace réservé du numéro de diapositive 4">
            <a:extLst>
              <a:ext uri="{FF2B5EF4-FFF2-40B4-BE49-F238E27FC236}">
                <a16:creationId xmlns:a16="http://schemas.microsoft.com/office/drawing/2014/main" id="{171195AB-3D04-4AF3-8382-4259B31A10CE}"/>
              </a:ext>
            </a:extLst>
          </p:cNvPr>
          <p:cNvSpPr>
            <a:spLocks noGrp="1"/>
          </p:cNvSpPr>
          <p:nvPr>
            <p:ph type="sldNum" sz="quarter" idx="12"/>
          </p:nvPr>
        </p:nvSpPr>
        <p:spPr/>
        <p:txBody>
          <a:bodyPr/>
          <a:lstStyle/>
          <a:p>
            <a:pPr defTabSz="1219170"/>
            <a:fld id="{733122C9-A0B9-462F-8757-0847AD287B63}" type="slidenum">
              <a:rPr lang="fr-FR">
                <a:solidFill>
                  <a:srgbClr val="000000"/>
                </a:solidFill>
                <a:latin typeface="Arial"/>
              </a:rPr>
              <a:pPr defTabSz="1219170"/>
              <a:t>39</a:t>
            </a:fld>
            <a:endParaRPr lang="fr-FR" dirty="0">
              <a:solidFill>
                <a:srgbClr val="000000"/>
              </a:solidFill>
              <a:latin typeface="Arial"/>
            </a:endParaRPr>
          </a:p>
        </p:txBody>
      </p:sp>
      <p:sp>
        <p:nvSpPr>
          <p:cNvPr id="11" name="Titre 1">
            <a:extLst>
              <a:ext uri="{FF2B5EF4-FFF2-40B4-BE49-F238E27FC236}">
                <a16:creationId xmlns:a16="http://schemas.microsoft.com/office/drawing/2014/main" id="{619987F1-0FBB-48C5-9D9D-E4373E298EF8}"/>
              </a:ext>
            </a:extLst>
          </p:cNvPr>
          <p:cNvSpPr txBox="1">
            <a:spLocks/>
          </p:cNvSpPr>
          <p:nvPr/>
        </p:nvSpPr>
        <p:spPr bwMode="gray">
          <a:xfrm>
            <a:off x="1427693" y="705644"/>
            <a:ext cx="10515600" cy="1325563"/>
          </a:xfrm>
          <a:prstGeom prst="rect">
            <a:avLst/>
          </a:prstGeom>
          <a:ln>
            <a:solidFill>
              <a:schemeClr val="tx1">
                <a:alpha val="0"/>
              </a:schemeClr>
            </a:solidFill>
          </a:ln>
        </p:spPr>
        <p:txBody>
          <a:bodyPr vert="horz" lIns="0" tIns="0" rIns="0" bIns="0" rtlCol="0" anchor="t" anchorCtr="0">
            <a:noAutofit/>
          </a:bodyPr>
          <a:lstStyle>
            <a:lvl1pPr algn="l" defTabSz="914400" rtl="0" eaLnBrk="1" latinLnBrk="0" hangingPunct="1">
              <a:lnSpc>
                <a:spcPct val="90000"/>
              </a:lnSpc>
              <a:spcBef>
                <a:spcPct val="0"/>
              </a:spcBef>
              <a:buNone/>
              <a:defRPr sz="100" b="1" kern="1200">
                <a:solidFill>
                  <a:schemeClr val="tx1">
                    <a:alpha val="0"/>
                  </a:schemeClr>
                </a:solidFill>
                <a:latin typeface="+mj-lt"/>
                <a:ea typeface="+mj-ea"/>
                <a:cs typeface="+mj-cs"/>
              </a:defRPr>
            </a:lvl1pPr>
          </a:lstStyle>
          <a:p>
            <a:pPr defTabSz="1219170"/>
            <a:r>
              <a:rPr lang="fr-FR" sz="133">
                <a:solidFill>
                  <a:srgbClr val="000000">
                    <a:alpha val="0"/>
                  </a:srgbClr>
                </a:solidFill>
                <a:latin typeface="Arial"/>
              </a:rPr>
              <a:t>Les évaluations nationales</a:t>
            </a:r>
            <a:endParaRPr lang="fr-FR" sz="133" dirty="0">
              <a:solidFill>
                <a:srgbClr val="000000">
                  <a:alpha val="0"/>
                </a:srgbClr>
              </a:solidFill>
              <a:latin typeface="Arial"/>
            </a:endParaRPr>
          </a:p>
        </p:txBody>
      </p:sp>
      <p:sp>
        <p:nvSpPr>
          <p:cNvPr id="13" name="ZoneTexte 12">
            <a:extLst>
              <a:ext uri="{FF2B5EF4-FFF2-40B4-BE49-F238E27FC236}">
                <a16:creationId xmlns:a16="http://schemas.microsoft.com/office/drawing/2014/main" id="{3F45C95F-114B-4AD9-B9D9-30605518F02C}"/>
              </a:ext>
            </a:extLst>
          </p:cNvPr>
          <p:cNvSpPr txBox="1"/>
          <p:nvPr/>
        </p:nvSpPr>
        <p:spPr>
          <a:xfrm>
            <a:off x="3746438" y="240000"/>
            <a:ext cx="10125864" cy="523220"/>
          </a:xfrm>
          <a:prstGeom prst="rect">
            <a:avLst/>
          </a:prstGeom>
          <a:noFill/>
        </p:spPr>
        <p:txBody>
          <a:bodyPr wrap="square">
            <a:spAutoFit/>
          </a:bodyPr>
          <a:lstStyle/>
          <a:p>
            <a:r>
              <a:rPr lang="fr-FR" sz="2800" b="1" dirty="0"/>
              <a:t>Bibliographie, sitographie</a:t>
            </a:r>
            <a:endParaRPr lang="fr-FR" sz="2800" dirty="0"/>
          </a:p>
        </p:txBody>
      </p:sp>
      <p:sp>
        <p:nvSpPr>
          <p:cNvPr id="8" name="ZoneTexte 7">
            <a:extLst>
              <a:ext uri="{FF2B5EF4-FFF2-40B4-BE49-F238E27FC236}">
                <a16:creationId xmlns:a16="http://schemas.microsoft.com/office/drawing/2014/main" id="{98F7D7C0-EBCE-47B2-894E-F221926A34BF}"/>
              </a:ext>
            </a:extLst>
          </p:cNvPr>
          <p:cNvSpPr txBox="1"/>
          <p:nvPr/>
        </p:nvSpPr>
        <p:spPr>
          <a:xfrm>
            <a:off x="2040000" y="811407"/>
            <a:ext cx="9761417" cy="5632311"/>
          </a:xfrm>
          <a:prstGeom prst="rect">
            <a:avLst/>
          </a:prstGeom>
          <a:noFill/>
        </p:spPr>
        <p:txBody>
          <a:bodyPr wrap="square">
            <a:spAutoFit/>
          </a:bodyPr>
          <a:lstStyle/>
          <a:p>
            <a:r>
              <a:rPr lang="fr-FR" sz="1800" dirty="0">
                <a:latin typeface="+mj-lt"/>
                <a:ea typeface="Calibri" panose="020F0502020204030204" pitchFamily="34" charset="0"/>
                <a:cs typeface="Times New Roman" panose="02020603050405020304" pitchFamily="18" charset="0"/>
                <a:hlinkClick r:id="rId3"/>
              </a:rPr>
              <a:t>https://eduscol.education.fr/1501/tests-de-positionnement-de-seconde-et-de-cap</a:t>
            </a:r>
            <a:endParaRPr lang="fr-FR" sz="1800" dirty="0">
              <a:latin typeface="+mj-lt"/>
              <a:ea typeface="Calibri" panose="020F0502020204030204" pitchFamily="34" charset="0"/>
              <a:cs typeface="Times New Roman" panose="02020603050405020304" pitchFamily="18" charset="0"/>
            </a:endParaRPr>
          </a:p>
          <a:p>
            <a:endParaRPr lang="fr-FR" dirty="0"/>
          </a:p>
          <a:p>
            <a:r>
              <a:rPr lang="fr-FR" dirty="0"/>
              <a:t>Stanislas Dehaene, </a:t>
            </a:r>
            <a:r>
              <a:rPr lang="fr-FR" i="1" dirty="0"/>
              <a:t>Apprendre à lire : des sciences cognitives à la salle de classe</a:t>
            </a:r>
            <a:r>
              <a:rPr lang="fr-FR" dirty="0"/>
              <a:t>, Odile Jacob, 2011.</a:t>
            </a:r>
          </a:p>
          <a:p>
            <a:endParaRPr lang="fr-FR" dirty="0"/>
          </a:p>
          <a:p>
            <a:r>
              <a:rPr lang="fr-FR" dirty="0"/>
              <a:t>Maryse Bianco, Laurent Lima, </a:t>
            </a:r>
            <a:r>
              <a:rPr lang="fr-FR" i="1" dirty="0"/>
              <a:t>Comment enseigner la compréhension en lecture ?, </a:t>
            </a:r>
            <a:r>
              <a:rPr lang="fr-FR" dirty="0"/>
              <a:t>Hatier, 2017 En ligne : </a:t>
            </a:r>
            <a:r>
              <a:rPr lang="fr-FR" dirty="0">
                <a:hlinkClick r:id="rId4"/>
              </a:rPr>
              <a:t>http://www.cnesco.fr/wp-content/uploads/2016/12/Rapport_Bianco.pdf</a:t>
            </a:r>
            <a:endParaRPr lang="fr-FR" dirty="0"/>
          </a:p>
          <a:p>
            <a:endParaRPr lang="fr-FR" dirty="0"/>
          </a:p>
          <a:p>
            <a:r>
              <a:rPr lang="fr-FR" dirty="0"/>
              <a:t>Jocelyne Giasson, </a:t>
            </a:r>
            <a:r>
              <a:rPr lang="fr-FR" i="1" dirty="0"/>
              <a:t>La Compréhension en lecture</a:t>
            </a:r>
            <a:r>
              <a:rPr lang="fr-FR" dirty="0"/>
              <a:t>, De Boeck, 2008 (3e édition)</a:t>
            </a:r>
          </a:p>
          <a:p>
            <a:endParaRPr lang="fr-FR" dirty="0"/>
          </a:p>
          <a:p>
            <a:r>
              <a:rPr lang="fr-FR" i="1" dirty="0"/>
              <a:t>Les Cahiers Pédagogiques 565</a:t>
            </a:r>
            <a:r>
              <a:rPr lang="fr-FR" dirty="0"/>
              <a:t>, dossier « Lire comprendre », 2020</a:t>
            </a:r>
          </a:p>
          <a:p>
            <a:endParaRPr lang="fr-FR" dirty="0"/>
          </a:p>
          <a:p>
            <a:r>
              <a:rPr lang="fr-FR" dirty="0"/>
              <a:t>Stéphanie Lemarchand, </a:t>
            </a:r>
            <a:r>
              <a:rPr lang="fr-FR" i="1" dirty="0"/>
              <a:t>Devenir lecteur : l’expérience de l’élève en lycée professionnel,</a:t>
            </a:r>
            <a:r>
              <a:rPr lang="fr-FR" dirty="0"/>
              <a:t> Presses Universitaires de Renne, 2017</a:t>
            </a:r>
          </a:p>
          <a:p>
            <a:endParaRPr lang="fr-FR" dirty="0"/>
          </a:p>
          <a:p>
            <a:r>
              <a:rPr lang="fr-FR" dirty="0">
                <a:hlinkClick r:id="rId5"/>
              </a:rPr>
              <a:t>https://fodem-descartes.fr/prolivre/</a:t>
            </a:r>
            <a:endParaRPr lang="fr-FR" dirty="0"/>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1783393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5BCBBD-5B8D-4F3C-8515-0B1F44D729F5}"/>
              </a:ext>
            </a:extLst>
          </p:cNvPr>
          <p:cNvSpPr>
            <a:spLocks noGrp="1"/>
          </p:cNvSpPr>
          <p:nvPr>
            <p:ph type="title"/>
          </p:nvPr>
        </p:nvSpPr>
        <p:spPr/>
        <p:txBody>
          <a:bodyPr/>
          <a:lstStyle/>
          <a:p>
            <a:endParaRPr lang="fr-FR"/>
          </a:p>
        </p:txBody>
      </p:sp>
      <p:sp>
        <p:nvSpPr>
          <p:cNvPr id="3" name="Espace réservé de la date 2">
            <a:extLst>
              <a:ext uri="{FF2B5EF4-FFF2-40B4-BE49-F238E27FC236}">
                <a16:creationId xmlns:a16="http://schemas.microsoft.com/office/drawing/2014/main" id="{2AA4ACEA-5672-4FE6-8100-73A973656CCE}"/>
              </a:ext>
            </a:extLst>
          </p:cNvPr>
          <p:cNvSpPr>
            <a:spLocks noGrp="1"/>
          </p:cNvSpPr>
          <p:nvPr>
            <p:ph type="dt" sz="half" idx="10"/>
          </p:nvPr>
        </p:nvSpPr>
        <p:spPr/>
        <p:txBody>
          <a:bodyPr/>
          <a:lstStyle/>
          <a:p>
            <a:pPr algn="r" defTabSz="1219170"/>
            <a:fld id="{1FEA8B34-72F0-47C0-9780-F49A626F7D99}" type="datetime1">
              <a:rPr lang="fr-FR" cap="all">
                <a:solidFill>
                  <a:srgbClr val="000000"/>
                </a:solidFill>
                <a:latin typeface="Arial"/>
              </a:rPr>
              <a:pPr algn="r" defTabSz="1219170"/>
              <a:t>11/10/2022</a:t>
            </a:fld>
            <a:endParaRPr lang="fr-FR" cap="all" dirty="0">
              <a:solidFill>
                <a:srgbClr val="000000"/>
              </a:solidFill>
              <a:latin typeface="Arial"/>
            </a:endParaRPr>
          </a:p>
        </p:txBody>
      </p:sp>
      <p:sp>
        <p:nvSpPr>
          <p:cNvPr id="4" name="Espace réservé du pied de page 3">
            <a:extLst>
              <a:ext uri="{FF2B5EF4-FFF2-40B4-BE49-F238E27FC236}">
                <a16:creationId xmlns:a16="http://schemas.microsoft.com/office/drawing/2014/main" id="{4A986C46-8CC6-4880-9FC3-F6BAB0AE87B5}"/>
              </a:ext>
            </a:extLst>
          </p:cNvPr>
          <p:cNvSpPr>
            <a:spLocks noGrp="1"/>
          </p:cNvSpPr>
          <p:nvPr>
            <p:ph type="ftr" sz="quarter" idx="11"/>
          </p:nvPr>
        </p:nvSpPr>
        <p:spPr/>
        <p:txBody>
          <a:bodyPr/>
          <a:lstStyle/>
          <a:p>
            <a:pPr defTabSz="1219170"/>
            <a:r>
              <a:rPr lang="fr-FR">
                <a:solidFill>
                  <a:srgbClr val="000000"/>
                </a:solidFill>
                <a:latin typeface="Arial"/>
              </a:rPr>
              <a:t>IEN Lettres-histoire-Géographie</a:t>
            </a:r>
            <a:endParaRPr lang="fr-FR" dirty="0">
              <a:solidFill>
                <a:srgbClr val="000000"/>
              </a:solidFill>
              <a:latin typeface="Arial"/>
            </a:endParaRPr>
          </a:p>
        </p:txBody>
      </p:sp>
      <p:sp>
        <p:nvSpPr>
          <p:cNvPr id="5" name="Espace réservé du numéro de diapositive 4">
            <a:extLst>
              <a:ext uri="{FF2B5EF4-FFF2-40B4-BE49-F238E27FC236}">
                <a16:creationId xmlns:a16="http://schemas.microsoft.com/office/drawing/2014/main" id="{171195AB-3D04-4AF3-8382-4259B31A10CE}"/>
              </a:ext>
            </a:extLst>
          </p:cNvPr>
          <p:cNvSpPr>
            <a:spLocks noGrp="1"/>
          </p:cNvSpPr>
          <p:nvPr>
            <p:ph type="sldNum" sz="quarter" idx="12"/>
          </p:nvPr>
        </p:nvSpPr>
        <p:spPr/>
        <p:txBody>
          <a:bodyPr/>
          <a:lstStyle/>
          <a:p>
            <a:pPr defTabSz="1219170"/>
            <a:fld id="{733122C9-A0B9-462F-8757-0847AD287B63}" type="slidenum">
              <a:rPr lang="fr-FR">
                <a:solidFill>
                  <a:srgbClr val="000000"/>
                </a:solidFill>
                <a:latin typeface="Arial"/>
              </a:rPr>
              <a:pPr defTabSz="1219170"/>
              <a:t>4</a:t>
            </a:fld>
            <a:endParaRPr lang="fr-FR" dirty="0">
              <a:solidFill>
                <a:srgbClr val="000000"/>
              </a:solidFill>
              <a:latin typeface="Arial"/>
            </a:endParaRPr>
          </a:p>
        </p:txBody>
      </p:sp>
      <p:sp>
        <p:nvSpPr>
          <p:cNvPr id="9" name="Espace réservé du contenu 2">
            <a:extLst>
              <a:ext uri="{FF2B5EF4-FFF2-40B4-BE49-F238E27FC236}">
                <a16:creationId xmlns:a16="http://schemas.microsoft.com/office/drawing/2014/main" id="{194506D1-B4D7-4CEF-B461-0995C37A4D04}"/>
              </a:ext>
            </a:extLst>
          </p:cNvPr>
          <p:cNvSpPr txBox="1">
            <a:spLocks/>
          </p:cNvSpPr>
          <p:nvPr/>
        </p:nvSpPr>
        <p:spPr>
          <a:xfrm>
            <a:off x="2185217" y="2031207"/>
            <a:ext cx="9324000" cy="4680000"/>
          </a:xfrm>
          <a:prstGeom prst="rect">
            <a:avLst/>
          </a:prstGeom>
        </p:spPr>
        <p:txBody>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defTabSz="1219170">
              <a:spcAft>
                <a:spcPts val="667"/>
              </a:spcAft>
              <a:buFont typeface="Wingdings" panose="05000000000000000000" pitchFamily="2" charset="2"/>
              <a:buChar char="Ø"/>
            </a:pPr>
            <a:r>
              <a:rPr lang="fr-FR" sz="2700" b="1" dirty="0">
                <a:solidFill>
                  <a:srgbClr val="002060"/>
                </a:solidFill>
                <a:latin typeface="Arial" panose="020B0604020202020204" pitchFamily="34" charset="0"/>
                <a:cs typeface="Arial" panose="020B0604020202020204" pitchFamily="34" charset="0"/>
              </a:rPr>
              <a:t>Évaluer</a:t>
            </a:r>
            <a:r>
              <a:rPr lang="fr-FR" sz="2700" dirty="0">
                <a:solidFill>
                  <a:srgbClr val="000000"/>
                </a:solidFill>
                <a:latin typeface="Arial" panose="020B0604020202020204" pitchFamily="34" charset="0"/>
                <a:cs typeface="Arial" panose="020B0604020202020204" pitchFamily="34" charset="0"/>
              </a:rPr>
              <a:t> essentiellement </a:t>
            </a:r>
            <a:r>
              <a:rPr lang="fr-FR" sz="2700" b="1" dirty="0">
                <a:solidFill>
                  <a:srgbClr val="002060"/>
                </a:solidFill>
                <a:latin typeface="Arial" panose="020B0604020202020204" pitchFamily="34" charset="0"/>
                <a:cs typeface="Arial" panose="020B0604020202020204" pitchFamily="34" charset="0"/>
              </a:rPr>
              <a:t>les compétences de lecture et de compréhension </a:t>
            </a:r>
            <a:r>
              <a:rPr lang="fr-FR" sz="2700" b="1" dirty="0">
                <a:solidFill>
                  <a:srgbClr val="000000"/>
                </a:solidFill>
                <a:latin typeface="Arial" panose="020B0604020202020204" pitchFamily="34" charset="0"/>
                <a:cs typeface="Arial" panose="020B0604020202020204" pitchFamily="34" charset="0"/>
              </a:rPr>
              <a:t>:</a:t>
            </a:r>
            <a:endParaRPr lang="fr-FR" sz="2700" dirty="0">
              <a:solidFill>
                <a:srgbClr val="000000"/>
              </a:solidFill>
              <a:latin typeface="Arial" panose="020B0604020202020204" pitchFamily="34" charset="0"/>
              <a:cs typeface="Arial" panose="020B0604020202020204" pitchFamily="34" charset="0"/>
            </a:endParaRPr>
          </a:p>
          <a:p>
            <a:pPr marL="709200" lvl="1" indent="-457200" fontAlgn="base">
              <a:buFont typeface="Wingdings" panose="05000000000000000000" pitchFamily="2" charset="2"/>
              <a:buChar char="§"/>
            </a:pPr>
            <a:r>
              <a:rPr lang="fr-FR" sz="2700" b="1" dirty="0">
                <a:solidFill>
                  <a:srgbClr val="002060"/>
                </a:solidFill>
                <a:latin typeface="Arial" panose="020B0604020202020204" pitchFamily="34" charset="0"/>
                <a:cs typeface="Arial" panose="020B0604020202020204" pitchFamily="34" charset="0"/>
              </a:rPr>
              <a:t>identification de mots écrits</a:t>
            </a:r>
            <a:endParaRPr lang="fr-FR" sz="2700" dirty="0">
              <a:solidFill>
                <a:srgbClr val="000000"/>
              </a:solidFill>
              <a:latin typeface="Arial" panose="020B0604020202020204" pitchFamily="34" charset="0"/>
              <a:cs typeface="Arial" panose="020B0604020202020204" pitchFamily="34" charset="0"/>
            </a:endParaRPr>
          </a:p>
          <a:p>
            <a:pPr marL="709200" lvl="1" indent="-457200" fontAlgn="base">
              <a:buFont typeface="Wingdings" panose="05000000000000000000" pitchFamily="2" charset="2"/>
              <a:buChar char="§"/>
            </a:pPr>
            <a:r>
              <a:rPr lang="fr-FR" sz="2700" b="1" dirty="0">
                <a:solidFill>
                  <a:srgbClr val="002060"/>
                </a:solidFill>
                <a:latin typeface="Arial" panose="020B0604020202020204" pitchFamily="34" charset="0"/>
                <a:cs typeface="Arial" panose="020B0604020202020204" pitchFamily="34" charset="0"/>
              </a:rPr>
              <a:t>compréhension </a:t>
            </a:r>
            <a:r>
              <a:rPr lang="fr-FR" sz="2700" dirty="0">
                <a:solidFill>
                  <a:srgbClr val="000000"/>
                </a:solidFill>
                <a:latin typeface="Arial" panose="020B0604020202020204" pitchFamily="34" charset="0"/>
                <a:cs typeface="Arial" panose="020B0604020202020204" pitchFamily="34" charset="0"/>
              </a:rPr>
              <a:t>qui relève de processus généraux non spécifiques à la lecture</a:t>
            </a:r>
            <a:endParaRPr lang="fr-FR" sz="2700" dirty="0">
              <a:solidFill>
                <a:srgbClr val="000000"/>
              </a:solidFill>
              <a:latin typeface="Arial" panose="020B0604020202020204" pitchFamily="34" charset="0"/>
              <a:cs typeface="Arial" panose="020B0604020202020204" pitchFamily="34" charset="0"/>
              <a:sym typeface="Wingdings" panose="05000000000000000000" pitchFamily="2" charset="2"/>
            </a:endParaRPr>
          </a:p>
          <a:p>
            <a:pPr marL="709200" lvl="1" indent="-457200" fontAlgn="base">
              <a:buFont typeface="Symbol" panose="05050102010706020507" pitchFamily="18" charset="2"/>
              <a:buChar char="Þ"/>
            </a:pPr>
            <a:r>
              <a:rPr lang="fr-FR" sz="2700" dirty="0">
                <a:solidFill>
                  <a:srgbClr val="000000"/>
                </a:solidFill>
                <a:latin typeface="Arial" panose="020B0604020202020204" pitchFamily="34" charset="0"/>
                <a:cs typeface="Arial" panose="020B0604020202020204" pitchFamily="34" charset="0"/>
                <a:sym typeface="Wingdings" panose="05000000000000000000" pitchFamily="2" charset="2"/>
              </a:rPr>
              <a:t>Permettre d’identifier l’origine des difficultés en lecture-compréhension.</a:t>
            </a:r>
          </a:p>
          <a:p>
            <a:pPr lvl="1" indent="0" fontAlgn="base">
              <a:buNone/>
            </a:pPr>
            <a:endParaRPr lang="fr-FR" sz="2700" dirty="0">
              <a:solidFill>
                <a:srgbClr val="000000"/>
              </a:solidFill>
              <a:sym typeface="Wingdings" panose="05000000000000000000" pitchFamily="2" charset="2"/>
            </a:endParaRPr>
          </a:p>
          <a:p>
            <a:pPr defTabSz="1219170">
              <a:spcAft>
                <a:spcPts val="667"/>
              </a:spcAft>
            </a:pPr>
            <a:endParaRPr lang="fr-FR" sz="2400" dirty="0">
              <a:solidFill>
                <a:srgbClr val="000000"/>
              </a:solidFill>
              <a:latin typeface="Arial"/>
            </a:endParaRPr>
          </a:p>
          <a:p>
            <a:pPr marL="380990" indent="-380990" defTabSz="1219170">
              <a:spcAft>
                <a:spcPts val="667"/>
              </a:spcAft>
              <a:buFont typeface="Wingdings" panose="05000000000000000000" pitchFamily="2" charset="2"/>
              <a:buChar char="q"/>
            </a:pPr>
            <a:endParaRPr lang="fr-FR" sz="2400" dirty="0">
              <a:solidFill>
                <a:srgbClr val="000000"/>
              </a:solidFill>
              <a:latin typeface="Arial"/>
            </a:endParaRPr>
          </a:p>
          <a:p>
            <a:pPr defTabSz="1219170">
              <a:spcAft>
                <a:spcPts val="667"/>
              </a:spcAft>
            </a:pPr>
            <a:endParaRPr lang="fr-FR" sz="2133" dirty="0">
              <a:solidFill>
                <a:srgbClr val="000000"/>
              </a:solidFill>
              <a:latin typeface="Arial"/>
            </a:endParaRPr>
          </a:p>
        </p:txBody>
      </p:sp>
      <p:sp>
        <p:nvSpPr>
          <p:cNvPr id="11" name="Titre 1">
            <a:extLst>
              <a:ext uri="{FF2B5EF4-FFF2-40B4-BE49-F238E27FC236}">
                <a16:creationId xmlns:a16="http://schemas.microsoft.com/office/drawing/2014/main" id="{619987F1-0FBB-48C5-9D9D-E4373E298EF8}"/>
              </a:ext>
            </a:extLst>
          </p:cNvPr>
          <p:cNvSpPr txBox="1">
            <a:spLocks/>
          </p:cNvSpPr>
          <p:nvPr/>
        </p:nvSpPr>
        <p:spPr bwMode="gray">
          <a:xfrm>
            <a:off x="1427693" y="705644"/>
            <a:ext cx="10515600" cy="1325563"/>
          </a:xfrm>
          <a:prstGeom prst="rect">
            <a:avLst/>
          </a:prstGeom>
          <a:ln>
            <a:solidFill>
              <a:schemeClr val="tx1">
                <a:alpha val="0"/>
              </a:schemeClr>
            </a:solidFill>
          </a:ln>
        </p:spPr>
        <p:txBody>
          <a:bodyPr vert="horz" lIns="0" tIns="0" rIns="0" bIns="0" rtlCol="0" anchor="t" anchorCtr="0">
            <a:noAutofit/>
          </a:bodyPr>
          <a:lstStyle>
            <a:lvl1pPr algn="l" defTabSz="914400" rtl="0" eaLnBrk="1" latinLnBrk="0" hangingPunct="1">
              <a:lnSpc>
                <a:spcPct val="90000"/>
              </a:lnSpc>
              <a:spcBef>
                <a:spcPct val="0"/>
              </a:spcBef>
              <a:buNone/>
              <a:defRPr sz="100" b="1" kern="1200">
                <a:solidFill>
                  <a:schemeClr val="tx1">
                    <a:alpha val="0"/>
                  </a:schemeClr>
                </a:solidFill>
                <a:latin typeface="+mj-lt"/>
                <a:ea typeface="+mj-ea"/>
                <a:cs typeface="+mj-cs"/>
              </a:defRPr>
            </a:lvl1pPr>
          </a:lstStyle>
          <a:p>
            <a:pPr defTabSz="1219170"/>
            <a:r>
              <a:rPr lang="fr-FR" sz="133">
                <a:solidFill>
                  <a:srgbClr val="000000">
                    <a:alpha val="0"/>
                  </a:srgbClr>
                </a:solidFill>
                <a:latin typeface="Arial"/>
              </a:rPr>
              <a:t>Les évaluations nationales</a:t>
            </a:r>
            <a:endParaRPr lang="fr-FR" sz="133" dirty="0">
              <a:solidFill>
                <a:srgbClr val="000000">
                  <a:alpha val="0"/>
                </a:srgbClr>
              </a:solidFill>
              <a:latin typeface="Arial"/>
            </a:endParaRPr>
          </a:p>
        </p:txBody>
      </p:sp>
      <p:sp>
        <p:nvSpPr>
          <p:cNvPr id="13" name="ZoneTexte 12">
            <a:extLst>
              <a:ext uri="{FF2B5EF4-FFF2-40B4-BE49-F238E27FC236}">
                <a16:creationId xmlns:a16="http://schemas.microsoft.com/office/drawing/2014/main" id="{3F45C95F-114B-4AD9-B9D9-30605518F02C}"/>
              </a:ext>
            </a:extLst>
          </p:cNvPr>
          <p:cNvSpPr txBox="1"/>
          <p:nvPr/>
        </p:nvSpPr>
        <p:spPr>
          <a:xfrm>
            <a:off x="2109529" y="-179894"/>
            <a:ext cx="9399688" cy="1077218"/>
          </a:xfrm>
          <a:prstGeom prst="rect">
            <a:avLst/>
          </a:prstGeom>
          <a:noFill/>
        </p:spPr>
        <p:txBody>
          <a:bodyPr wrap="square">
            <a:spAutoFit/>
          </a:bodyPr>
          <a:lstStyle/>
          <a:p>
            <a:pPr algn="ctr" defTabSz="1219170"/>
            <a:endParaRPr lang="fr-FR" sz="3200" dirty="0">
              <a:solidFill>
                <a:srgbClr val="000000"/>
              </a:solidFill>
              <a:latin typeface="Arial"/>
            </a:endParaRPr>
          </a:p>
          <a:p>
            <a:pPr algn="ctr" defTabSz="1219170"/>
            <a:r>
              <a:rPr lang="fr-FR" sz="3200" b="1" dirty="0">
                <a:solidFill>
                  <a:srgbClr val="000000"/>
                </a:solidFill>
                <a:latin typeface="Arial"/>
              </a:rPr>
              <a:t>1. Objectifs des tests de positionnement</a:t>
            </a:r>
          </a:p>
        </p:txBody>
      </p:sp>
    </p:spTree>
    <p:extLst>
      <p:ext uri="{BB962C8B-B14F-4D97-AF65-F5344CB8AC3E}">
        <p14:creationId xmlns:p14="http://schemas.microsoft.com/office/powerpoint/2010/main" val="752585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5BCBBD-5B8D-4F3C-8515-0B1F44D729F5}"/>
              </a:ext>
            </a:extLst>
          </p:cNvPr>
          <p:cNvSpPr>
            <a:spLocks noGrp="1"/>
          </p:cNvSpPr>
          <p:nvPr>
            <p:ph type="title"/>
          </p:nvPr>
        </p:nvSpPr>
        <p:spPr/>
        <p:txBody>
          <a:bodyPr/>
          <a:lstStyle/>
          <a:p>
            <a:endParaRPr lang="fr-FR"/>
          </a:p>
        </p:txBody>
      </p:sp>
      <p:sp>
        <p:nvSpPr>
          <p:cNvPr id="3" name="Espace réservé de la date 2">
            <a:extLst>
              <a:ext uri="{FF2B5EF4-FFF2-40B4-BE49-F238E27FC236}">
                <a16:creationId xmlns:a16="http://schemas.microsoft.com/office/drawing/2014/main" id="{2AA4ACEA-5672-4FE6-8100-73A973656CCE}"/>
              </a:ext>
            </a:extLst>
          </p:cNvPr>
          <p:cNvSpPr>
            <a:spLocks noGrp="1"/>
          </p:cNvSpPr>
          <p:nvPr>
            <p:ph type="dt" sz="half" idx="10"/>
          </p:nvPr>
        </p:nvSpPr>
        <p:spPr/>
        <p:txBody>
          <a:bodyPr/>
          <a:lstStyle/>
          <a:p>
            <a:pPr algn="r" defTabSz="1219170"/>
            <a:fld id="{1FEA8B34-72F0-47C0-9780-F49A626F7D99}" type="datetime1">
              <a:rPr lang="fr-FR" cap="all">
                <a:solidFill>
                  <a:srgbClr val="000000"/>
                </a:solidFill>
                <a:latin typeface="Arial"/>
              </a:rPr>
              <a:pPr algn="r" defTabSz="1219170"/>
              <a:t>11/10/2022</a:t>
            </a:fld>
            <a:endParaRPr lang="fr-FR" cap="all" dirty="0">
              <a:solidFill>
                <a:srgbClr val="000000"/>
              </a:solidFill>
              <a:latin typeface="Arial"/>
            </a:endParaRPr>
          </a:p>
        </p:txBody>
      </p:sp>
      <p:sp>
        <p:nvSpPr>
          <p:cNvPr id="4" name="Espace réservé du pied de page 3">
            <a:extLst>
              <a:ext uri="{FF2B5EF4-FFF2-40B4-BE49-F238E27FC236}">
                <a16:creationId xmlns:a16="http://schemas.microsoft.com/office/drawing/2014/main" id="{4A986C46-8CC6-4880-9FC3-F6BAB0AE87B5}"/>
              </a:ext>
            </a:extLst>
          </p:cNvPr>
          <p:cNvSpPr>
            <a:spLocks noGrp="1"/>
          </p:cNvSpPr>
          <p:nvPr>
            <p:ph type="ftr" sz="quarter" idx="11"/>
          </p:nvPr>
        </p:nvSpPr>
        <p:spPr/>
        <p:txBody>
          <a:bodyPr/>
          <a:lstStyle/>
          <a:p>
            <a:pPr defTabSz="1219170"/>
            <a:r>
              <a:rPr lang="fr-FR">
                <a:solidFill>
                  <a:srgbClr val="000000"/>
                </a:solidFill>
                <a:latin typeface="Arial"/>
              </a:rPr>
              <a:t>IEN Lettres-histoire-Géographie</a:t>
            </a:r>
            <a:endParaRPr lang="fr-FR" dirty="0">
              <a:solidFill>
                <a:srgbClr val="000000"/>
              </a:solidFill>
              <a:latin typeface="Arial"/>
            </a:endParaRPr>
          </a:p>
        </p:txBody>
      </p:sp>
      <p:sp>
        <p:nvSpPr>
          <p:cNvPr id="5" name="Espace réservé du numéro de diapositive 4">
            <a:extLst>
              <a:ext uri="{FF2B5EF4-FFF2-40B4-BE49-F238E27FC236}">
                <a16:creationId xmlns:a16="http://schemas.microsoft.com/office/drawing/2014/main" id="{171195AB-3D04-4AF3-8382-4259B31A10CE}"/>
              </a:ext>
            </a:extLst>
          </p:cNvPr>
          <p:cNvSpPr>
            <a:spLocks noGrp="1"/>
          </p:cNvSpPr>
          <p:nvPr>
            <p:ph type="sldNum" sz="quarter" idx="12"/>
          </p:nvPr>
        </p:nvSpPr>
        <p:spPr/>
        <p:txBody>
          <a:bodyPr/>
          <a:lstStyle/>
          <a:p>
            <a:pPr defTabSz="1219170"/>
            <a:fld id="{733122C9-A0B9-462F-8757-0847AD287B63}" type="slidenum">
              <a:rPr lang="fr-FR">
                <a:solidFill>
                  <a:srgbClr val="000000"/>
                </a:solidFill>
                <a:latin typeface="Arial"/>
              </a:rPr>
              <a:pPr defTabSz="1219170"/>
              <a:t>5</a:t>
            </a:fld>
            <a:endParaRPr lang="fr-FR" dirty="0">
              <a:solidFill>
                <a:srgbClr val="000000"/>
              </a:solidFill>
              <a:latin typeface="Arial"/>
            </a:endParaRPr>
          </a:p>
        </p:txBody>
      </p:sp>
      <p:sp>
        <p:nvSpPr>
          <p:cNvPr id="9" name="Espace réservé du contenu 2">
            <a:extLst>
              <a:ext uri="{FF2B5EF4-FFF2-40B4-BE49-F238E27FC236}">
                <a16:creationId xmlns:a16="http://schemas.microsoft.com/office/drawing/2014/main" id="{194506D1-B4D7-4CEF-B461-0995C37A4D04}"/>
              </a:ext>
            </a:extLst>
          </p:cNvPr>
          <p:cNvSpPr txBox="1">
            <a:spLocks/>
          </p:cNvSpPr>
          <p:nvPr/>
        </p:nvSpPr>
        <p:spPr>
          <a:xfrm>
            <a:off x="1135705" y="2031207"/>
            <a:ext cx="9920589" cy="4074679"/>
          </a:xfrm>
          <a:prstGeom prst="rect">
            <a:avLst/>
          </a:prstGeom>
        </p:spPr>
        <p:txBody>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1219170">
              <a:spcAft>
                <a:spcPts val="667"/>
              </a:spcAft>
            </a:pPr>
            <a:endParaRPr lang="fr-FR" sz="2133" dirty="0">
              <a:solidFill>
                <a:srgbClr val="000000"/>
              </a:solidFill>
              <a:latin typeface="Arial"/>
            </a:endParaRPr>
          </a:p>
        </p:txBody>
      </p:sp>
      <p:sp>
        <p:nvSpPr>
          <p:cNvPr id="11" name="Titre 1">
            <a:extLst>
              <a:ext uri="{FF2B5EF4-FFF2-40B4-BE49-F238E27FC236}">
                <a16:creationId xmlns:a16="http://schemas.microsoft.com/office/drawing/2014/main" id="{619987F1-0FBB-48C5-9D9D-E4373E298EF8}"/>
              </a:ext>
            </a:extLst>
          </p:cNvPr>
          <p:cNvSpPr txBox="1">
            <a:spLocks/>
          </p:cNvSpPr>
          <p:nvPr/>
        </p:nvSpPr>
        <p:spPr bwMode="gray">
          <a:xfrm>
            <a:off x="1427693" y="705644"/>
            <a:ext cx="10515600" cy="1325563"/>
          </a:xfrm>
          <a:prstGeom prst="rect">
            <a:avLst/>
          </a:prstGeom>
          <a:ln>
            <a:solidFill>
              <a:schemeClr val="tx1">
                <a:alpha val="0"/>
              </a:schemeClr>
            </a:solidFill>
          </a:ln>
        </p:spPr>
        <p:txBody>
          <a:bodyPr vert="horz" lIns="0" tIns="0" rIns="0" bIns="0" rtlCol="0" anchor="t" anchorCtr="0">
            <a:noAutofit/>
          </a:bodyPr>
          <a:lstStyle>
            <a:lvl1pPr algn="l" defTabSz="914400" rtl="0" eaLnBrk="1" latinLnBrk="0" hangingPunct="1">
              <a:lnSpc>
                <a:spcPct val="90000"/>
              </a:lnSpc>
              <a:spcBef>
                <a:spcPct val="0"/>
              </a:spcBef>
              <a:buNone/>
              <a:defRPr sz="100" b="1" kern="1200">
                <a:solidFill>
                  <a:schemeClr val="tx1">
                    <a:alpha val="0"/>
                  </a:schemeClr>
                </a:solidFill>
                <a:latin typeface="+mj-lt"/>
                <a:ea typeface="+mj-ea"/>
                <a:cs typeface="+mj-cs"/>
              </a:defRPr>
            </a:lvl1pPr>
          </a:lstStyle>
          <a:p>
            <a:pPr defTabSz="1219170"/>
            <a:r>
              <a:rPr lang="fr-FR" sz="133">
                <a:solidFill>
                  <a:srgbClr val="000000">
                    <a:alpha val="0"/>
                  </a:srgbClr>
                </a:solidFill>
                <a:latin typeface="Arial"/>
              </a:rPr>
              <a:t>Les évaluations nationales</a:t>
            </a:r>
            <a:endParaRPr lang="fr-FR" sz="133" dirty="0">
              <a:solidFill>
                <a:srgbClr val="000000">
                  <a:alpha val="0"/>
                </a:srgbClr>
              </a:solidFill>
              <a:latin typeface="Arial"/>
            </a:endParaRPr>
          </a:p>
        </p:txBody>
      </p:sp>
      <p:sp>
        <p:nvSpPr>
          <p:cNvPr id="6" name="Rectangle 5"/>
          <p:cNvSpPr/>
          <p:nvPr/>
        </p:nvSpPr>
        <p:spPr>
          <a:xfrm>
            <a:off x="2209800" y="1780743"/>
            <a:ext cx="9509759" cy="4042132"/>
          </a:xfrm>
          <a:prstGeom prst="rect">
            <a:avLst/>
          </a:prstGeom>
        </p:spPr>
        <p:txBody>
          <a:bodyPr wrap="square">
            <a:spAutoFit/>
          </a:bodyPr>
          <a:lstStyle/>
          <a:p>
            <a:pPr marL="781200" lvl="1" indent="-457200" fontAlgn="base">
              <a:buFont typeface="Wingdings" panose="05000000000000000000" pitchFamily="2" charset="2"/>
              <a:buChar char="Ø"/>
            </a:pPr>
            <a:r>
              <a:rPr lang="fr-FR" sz="2700" b="1" dirty="0">
                <a:solidFill>
                  <a:srgbClr val="002060"/>
                </a:solidFill>
                <a:latin typeface="Arial" panose="020B0604020202020204" pitchFamily="34" charset="0"/>
                <a:cs typeface="Arial" panose="020B0604020202020204" pitchFamily="34" charset="0"/>
                <a:sym typeface="Wingdings" panose="05000000000000000000" pitchFamily="2" charset="2"/>
              </a:rPr>
              <a:t>Optimiser la mise en place de l’accompagnement des élèves</a:t>
            </a:r>
            <a:r>
              <a:rPr lang="fr-FR" sz="2700" dirty="0">
                <a:solidFill>
                  <a:srgbClr val="000000"/>
                </a:solidFill>
                <a:latin typeface="Arial" panose="020B0604020202020204" pitchFamily="34" charset="0"/>
                <a:cs typeface="Arial" panose="020B0604020202020204" pitchFamily="34" charset="0"/>
                <a:sym typeface="Wingdings" panose="05000000000000000000" pitchFamily="2" charset="2"/>
              </a:rPr>
              <a:t> (prendre appui sur les résultats des tests, les </a:t>
            </a:r>
            <a:r>
              <a:rPr lang="fr-FR" sz="2700" dirty="0">
                <a:solidFill>
                  <a:srgbClr val="000000"/>
                </a:solidFill>
                <a:latin typeface="Arial" panose="020B0604020202020204" pitchFamily="34" charset="0"/>
                <a:cs typeface="Arial" panose="020B0604020202020204" pitchFamily="34" charset="0"/>
              </a:rPr>
              <a:t>observations et évaluations faites en classe et l’examen du LSU).</a:t>
            </a:r>
          </a:p>
          <a:p>
            <a:pPr marL="324000" lvl="1" indent="0" fontAlgn="base">
              <a:buNone/>
            </a:pPr>
            <a:endParaRPr lang="fr-FR" sz="2700" dirty="0">
              <a:solidFill>
                <a:srgbClr val="000000"/>
              </a:solidFill>
              <a:latin typeface="Arial" panose="020B0604020202020204" pitchFamily="34" charset="0"/>
              <a:cs typeface="Arial" panose="020B0604020202020204" pitchFamily="34" charset="0"/>
              <a:sym typeface="Wingdings" panose="05000000000000000000" pitchFamily="2" charset="2"/>
            </a:endParaRPr>
          </a:p>
          <a:p>
            <a:pPr marL="324000" lvl="1" indent="0" fontAlgn="base">
              <a:buNone/>
            </a:pPr>
            <a:r>
              <a:rPr lang="fr-FR" sz="2700" dirty="0">
                <a:solidFill>
                  <a:srgbClr val="000000"/>
                </a:solidFill>
                <a:latin typeface="Arial" panose="020B0604020202020204" pitchFamily="34" charset="0"/>
                <a:cs typeface="Arial" panose="020B0604020202020204" pitchFamily="34" charset="0"/>
                <a:sym typeface="Wingdings" panose="05000000000000000000" pitchFamily="2" charset="2"/>
              </a:rPr>
              <a:t>Moyens mis à disposition ?</a:t>
            </a:r>
          </a:p>
          <a:p>
            <a:pPr marL="709200" lvl="1" indent="-457200" defTabSz="1219170">
              <a:spcAft>
                <a:spcPts val="667"/>
              </a:spcAft>
              <a:buFont typeface="Wingdings" panose="05000000000000000000" pitchFamily="2" charset="2"/>
              <a:buChar char="§"/>
            </a:pPr>
            <a:r>
              <a:rPr lang="fr-FR" sz="2800" dirty="0">
                <a:solidFill>
                  <a:srgbClr val="000000"/>
                </a:solidFill>
                <a:latin typeface="Arial" panose="020B0604020202020204" pitchFamily="34" charset="0"/>
                <a:cs typeface="Arial" panose="020B0604020202020204" pitchFamily="34" charset="0"/>
              </a:rPr>
              <a:t>La </a:t>
            </a:r>
            <a:r>
              <a:rPr lang="fr-FR" sz="2800" b="1" dirty="0">
                <a:solidFill>
                  <a:srgbClr val="002060"/>
                </a:solidFill>
                <a:latin typeface="Arial" panose="020B0604020202020204" pitchFamily="34" charset="0"/>
                <a:cs typeface="Arial" panose="020B0604020202020204" pitchFamily="34" charset="0"/>
              </a:rPr>
              <a:t>consolidation des acquis</a:t>
            </a:r>
          </a:p>
          <a:p>
            <a:pPr marL="709200" lvl="1" indent="-457200" defTabSz="1219170">
              <a:spcAft>
                <a:spcPts val="667"/>
              </a:spcAft>
              <a:buFont typeface="Wingdings" panose="05000000000000000000" pitchFamily="2" charset="2"/>
              <a:buChar char="§"/>
            </a:pPr>
            <a:r>
              <a:rPr lang="fr-FR" sz="2800" dirty="0">
                <a:solidFill>
                  <a:srgbClr val="000000"/>
                </a:solidFill>
                <a:latin typeface="Arial" panose="020B0604020202020204" pitchFamily="34" charset="0"/>
                <a:cs typeface="Arial" panose="020B0604020202020204" pitchFamily="34" charset="0"/>
              </a:rPr>
              <a:t>L’</a:t>
            </a:r>
            <a:r>
              <a:rPr lang="fr-FR" sz="2800" b="1" dirty="0">
                <a:solidFill>
                  <a:srgbClr val="002060"/>
                </a:solidFill>
                <a:latin typeface="Arial" panose="020B0604020202020204" pitchFamily="34" charset="0"/>
                <a:cs typeface="Arial" panose="020B0604020202020204" pitchFamily="34" charset="0"/>
              </a:rPr>
              <a:t>Accompagnement Personnalisé</a:t>
            </a:r>
            <a:endParaRPr lang="fr-FR" sz="2800" b="1" dirty="0">
              <a:solidFill>
                <a:srgbClr val="002060"/>
              </a:solidFill>
              <a:highlight>
                <a:srgbClr val="FFFF00"/>
              </a:highlight>
              <a:latin typeface="Arial" panose="020B0604020202020204" pitchFamily="34" charset="0"/>
              <a:cs typeface="Arial" panose="020B0604020202020204" pitchFamily="34" charset="0"/>
            </a:endParaRPr>
          </a:p>
          <a:p>
            <a:pPr marL="252000" lvl="1" fontAlgn="base"/>
            <a:endParaRPr lang="fr-FR" sz="2700" dirty="0">
              <a:solidFill>
                <a:srgbClr val="000000"/>
              </a:solidFill>
              <a:latin typeface="Arial" panose="020B0604020202020204" pitchFamily="34" charset="0"/>
              <a:cs typeface="Arial" panose="020B0604020202020204" pitchFamily="34" charset="0"/>
              <a:sym typeface="Wingdings" panose="05000000000000000000" pitchFamily="2" charset="2"/>
            </a:endParaRPr>
          </a:p>
        </p:txBody>
      </p:sp>
      <p:sp>
        <p:nvSpPr>
          <p:cNvPr id="10" name="ZoneTexte 9">
            <a:extLst>
              <a:ext uri="{FF2B5EF4-FFF2-40B4-BE49-F238E27FC236}">
                <a16:creationId xmlns:a16="http://schemas.microsoft.com/office/drawing/2014/main" id="{3F45C95F-114B-4AD9-B9D9-30605518F02C}"/>
              </a:ext>
            </a:extLst>
          </p:cNvPr>
          <p:cNvSpPr txBox="1"/>
          <p:nvPr/>
        </p:nvSpPr>
        <p:spPr>
          <a:xfrm>
            <a:off x="2109529" y="-179894"/>
            <a:ext cx="9399688" cy="1077218"/>
          </a:xfrm>
          <a:prstGeom prst="rect">
            <a:avLst/>
          </a:prstGeom>
          <a:noFill/>
        </p:spPr>
        <p:txBody>
          <a:bodyPr wrap="square">
            <a:spAutoFit/>
          </a:bodyPr>
          <a:lstStyle/>
          <a:p>
            <a:pPr algn="ctr" defTabSz="1219170"/>
            <a:endParaRPr lang="fr-FR" sz="3200" dirty="0">
              <a:solidFill>
                <a:srgbClr val="000000"/>
              </a:solidFill>
              <a:latin typeface="Arial"/>
            </a:endParaRPr>
          </a:p>
          <a:p>
            <a:pPr algn="ctr" defTabSz="1219170"/>
            <a:r>
              <a:rPr lang="fr-FR" sz="3200" b="1" dirty="0">
                <a:solidFill>
                  <a:schemeClr val="bg2"/>
                </a:solidFill>
                <a:latin typeface="Arial"/>
              </a:rPr>
              <a:t>1. Objectifs des tests de positionnement</a:t>
            </a:r>
          </a:p>
        </p:txBody>
      </p:sp>
    </p:spTree>
    <p:extLst>
      <p:ext uri="{BB962C8B-B14F-4D97-AF65-F5344CB8AC3E}">
        <p14:creationId xmlns:p14="http://schemas.microsoft.com/office/powerpoint/2010/main" val="2979912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000000"/>
                </a:solidFill>
                <a:latin typeface="Arial"/>
              </a:rPr>
              <a:t>2. Restitution des tests</a:t>
            </a:r>
            <a:br>
              <a:rPr lang="fr-FR" b="1" dirty="0">
                <a:solidFill>
                  <a:srgbClr val="000000"/>
                </a:solidFill>
                <a:latin typeface="Arial"/>
              </a:rPr>
            </a:br>
            <a:endParaRPr lang="fr-FR" dirty="0">
              <a:latin typeface="Arial" panose="020B0604020202020204" pitchFamily="34" charset="0"/>
              <a:cs typeface="Arial" panose="020B0604020202020204" pitchFamily="34" charset="0"/>
            </a:endParaRPr>
          </a:p>
        </p:txBody>
      </p:sp>
      <p:sp>
        <p:nvSpPr>
          <p:cNvPr id="3" name="Espace réservé du texte 2"/>
          <p:cNvSpPr>
            <a:spLocks noGrp="1"/>
          </p:cNvSpPr>
          <p:nvPr>
            <p:ph type="body" idx="1"/>
          </p:nvPr>
        </p:nvSpPr>
        <p:spPr/>
        <p:txBody>
          <a:bodyPr/>
          <a:lstStyle/>
          <a:p>
            <a:endParaRPr lang="fr-FR"/>
          </a:p>
        </p:txBody>
      </p:sp>
    </p:spTree>
    <p:extLst>
      <p:ext uri="{BB962C8B-B14F-4D97-AF65-F5344CB8AC3E}">
        <p14:creationId xmlns:p14="http://schemas.microsoft.com/office/powerpoint/2010/main" val="1537695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5BCBBD-5B8D-4F3C-8515-0B1F44D729F5}"/>
              </a:ext>
            </a:extLst>
          </p:cNvPr>
          <p:cNvSpPr>
            <a:spLocks noGrp="1"/>
          </p:cNvSpPr>
          <p:nvPr>
            <p:ph type="title"/>
          </p:nvPr>
        </p:nvSpPr>
        <p:spPr/>
        <p:txBody>
          <a:bodyPr/>
          <a:lstStyle/>
          <a:p>
            <a:endParaRPr lang="fr-FR"/>
          </a:p>
        </p:txBody>
      </p:sp>
      <p:sp>
        <p:nvSpPr>
          <p:cNvPr id="3" name="Espace réservé de la date 2">
            <a:extLst>
              <a:ext uri="{FF2B5EF4-FFF2-40B4-BE49-F238E27FC236}">
                <a16:creationId xmlns:a16="http://schemas.microsoft.com/office/drawing/2014/main" id="{2AA4ACEA-5672-4FE6-8100-73A973656CCE}"/>
              </a:ext>
            </a:extLst>
          </p:cNvPr>
          <p:cNvSpPr>
            <a:spLocks noGrp="1"/>
          </p:cNvSpPr>
          <p:nvPr>
            <p:ph type="dt" sz="half" idx="10"/>
          </p:nvPr>
        </p:nvSpPr>
        <p:spPr/>
        <p:txBody>
          <a:bodyPr/>
          <a:lstStyle/>
          <a:p>
            <a:pPr algn="r"/>
            <a:fld id="{41C69A1E-E683-46E9-963A-106371E4F2CA}" type="datetime1">
              <a:rPr lang="fr-FR" cap="all" smtClean="0"/>
              <a:t>11/10/2022</a:t>
            </a:fld>
            <a:endParaRPr lang="fr-FR" cap="all" dirty="0"/>
          </a:p>
        </p:txBody>
      </p:sp>
      <p:sp>
        <p:nvSpPr>
          <p:cNvPr id="4" name="Espace réservé du pied de page 3">
            <a:extLst>
              <a:ext uri="{FF2B5EF4-FFF2-40B4-BE49-F238E27FC236}">
                <a16:creationId xmlns:a16="http://schemas.microsoft.com/office/drawing/2014/main" id="{4A986C46-8CC6-4880-9FC3-F6BAB0AE87B5}"/>
              </a:ext>
            </a:extLst>
          </p:cNvPr>
          <p:cNvSpPr>
            <a:spLocks noGrp="1"/>
          </p:cNvSpPr>
          <p:nvPr>
            <p:ph type="ftr" sz="quarter" idx="11"/>
          </p:nvPr>
        </p:nvSpPr>
        <p:spPr/>
        <p:txBody>
          <a:bodyPr/>
          <a:lstStyle/>
          <a:p>
            <a:r>
              <a:rPr lang="fr-FR"/>
              <a:t>IEN Lettres-histoire-Géographie</a:t>
            </a:r>
            <a:endParaRPr lang="fr-FR" dirty="0"/>
          </a:p>
        </p:txBody>
      </p:sp>
      <p:sp>
        <p:nvSpPr>
          <p:cNvPr id="5" name="Espace réservé du numéro de diapositive 4">
            <a:extLst>
              <a:ext uri="{FF2B5EF4-FFF2-40B4-BE49-F238E27FC236}">
                <a16:creationId xmlns:a16="http://schemas.microsoft.com/office/drawing/2014/main" id="{171195AB-3D04-4AF3-8382-4259B31A10CE}"/>
              </a:ext>
            </a:extLst>
          </p:cNvPr>
          <p:cNvSpPr>
            <a:spLocks noGrp="1"/>
          </p:cNvSpPr>
          <p:nvPr>
            <p:ph type="sldNum" sz="quarter" idx="12"/>
          </p:nvPr>
        </p:nvSpPr>
        <p:spPr/>
        <p:txBody>
          <a:bodyPr/>
          <a:lstStyle/>
          <a:p>
            <a:fld id="{733122C9-A0B9-462F-8757-0847AD287B63}" type="slidenum">
              <a:rPr lang="fr-FR" smtClean="0"/>
              <a:pPr/>
              <a:t>7</a:t>
            </a:fld>
            <a:endParaRPr lang="fr-FR" dirty="0"/>
          </a:p>
        </p:txBody>
      </p:sp>
      <p:sp>
        <p:nvSpPr>
          <p:cNvPr id="9" name="Espace réservé du contenu 2">
            <a:extLst>
              <a:ext uri="{FF2B5EF4-FFF2-40B4-BE49-F238E27FC236}">
                <a16:creationId xmlns:a16="http://schemas.microsoft.com/office/drawing/2014/main" id="{194506D1-B4D7-4CEF-B461-0995C37A4D04}"/>
              </a:ext>
            </a:extLst>
          </p:cNvPr>
          <p:cNvSpPr txBox="1">
            <a:spLocks/>
          </p:cNvSpPr>
          <p:nvPr/>
        </p:nvSpPr>
        <p:spPr>
          <a:xfrm>
            <a:off x="2063552" y="1213861"/>
            <a:ext cx="10800576" cy="1710055"/>
          </a:xfrm>
          <a:prstGeom prst="rect">
            <a:avLst/>
          </a:prstGeom>
        </p:spPr>
        <p:txBody>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FR" sz="2133" b="1" dirty="0">
              <a:solidFill>
                <a:srgbClr val="002060"/>
              </a:solidFill>
            </a:endParaRPr>
          </a:p>
        </p:txBody>
      </p:sp>
      <p:sp>
        <p:nvSpPr>
          <p:cNvPr id="11" name="Titre 1">
            <a:extLst>
              <a:ext uri="{FF2B5EF4-FFF2-40B4-BE49-F238E27FC236}">
                <a16:creationId xmlns:a16="http://schemas.microsoft.com/office/drawing/2014/main" id="{619987F1-0FBB-48C5-9D9D-E4373E298EF8}"/>
              </a:ext>
            </a:extLst>
          </p:cNvPr>
          <p:cNvSpPr txBox="1">
            <a:spLocks/>
          </p:cNvSpPr>
          <p:nvPr/>
        </p:nvSpPr>
        <p:spPr bwMode="gray">
          <a:xfrm>
            <a:off x="1427693" y="705644"/>
            <a:ext cx="10515600" cy="1325563"/>
          </a:xfrm>
          <a:prstGeom prst="rect">
            <a:avLst/>
          </a:prstGeom>
          <a:ln>
            <a:solidFill>
              <a:schemeClr val="tx1">
                <a:alpha val="0"/>
              </a:schemeClr>
            </a:solidFill>
          </a:ln>
        </p:spPr>
        <p:txBody>
          <a:bodyPr vert="horz" lIns="0" tIns="0" rIns="0" bIns="0" rtlCol="0" anchor="t" anchorCtr="0">
            <a:noAutofit/>
          </a:bodyPr>
          <a:lstStyle>
            <a:lvl1pPr algn="l" defTabSz="914400" rtl="0" eaLnBrk="1" latinLnBrk="0" hangingPunct="1">
              <a:lnSpc>
                <a:spcPct val="90000"/>
              </a:lnSpc>
              <a:spcBef>
                <a:spcPct val="0"/>
              </a:spcBef>
              <a:buNone/>
              <a:defRPr sz="100" b="1" kern="1200">
                <a:solidFill>
                  <a:schemeClr val="tx1">
                    <a:alpha val="0"/>
                  </a:schemeClr>
                </a:solidFill>
                <a:latin typeface="+mj-lt"/>
                <a:ea typeface="+mj-ea"/>
                <a:cs typeface="+mj-cs"/>
              </a:defRPr>
            </a:lvl1pPr>
          </a:lstStyle>
          <a:p>
            <a:r>
              <a:rPr lang="fr-FR" sz="133"/>
              <a:t>Les évaluations nationales</a:t>
            </a:r>
            <a:endParaRPr lang="fr-FR" sz="133" dirty="0"/>
          </a:p>
        </p:txBody>
      </p:sp>
      <p:sp>
        <p:nvSpPr>
          <p:cNvPr id="13" name="ZoneTexte 12">
            <a:extLst>
              <a:ext uri="{FF2B5EF4-FFF2-40B4-BE49-F238E27FC236}">
                <a16:creationId xmlns:a16="http://schemas.microsoft.com/office/drawing/2014/main" id="{3F45C95F-114B-4AD9-B9D9-30605518F02C}"/>
              </a:ext>
            </a:extLst>
          </p:cNvPr>
          <p:cNvSpPr txBox="1"/>
          <p:nvPr/>
        </p:nvSpPr>
        <p:spPr>
          <a:xfrm>
            <a:off x="2411489" y="128573"/>
            <a:ext cx="8743519" cy="1323439"/>
          </a:xfrm>
          <a:prstGeom prst="rect">
            <a:avLst/>
          </a:prstGeom>
          <a:noFill/>
        </p:spPr>
        <p:txBody>
          <a:bodyPr wrap="square">
            <a:spAutoFit/>
          </a:bodyPr>
          <a:lstStyle/>
          <a:p>
            <a:pPr defTabSz="1219170">
              <a:spcAft>
                <a:spcPts val="667"/>
              </a:spcAft>
            </a:pPr>
            <a:r>
              <a:rPr lang="fr-FR" sz="4000" b="1" dirty="0">
                <a:solidFill>
                  <a:srgbClr val="000000"/>
                </a:solidFill>
                <a:latin typeface="Arial"/>
              </a:rPr>
              <a:t>2. Restitution des tests : un seul et même principe</a:t>
            </a:r>
          </a:p>
        </p:txBody>
      </p:sp>
      <p:sp>
        <p:nvSpPr>
          <p:cNvPr id="10" name="Espace réservé du contenu 2">
            <a:extLst>
              <a:ext uri="{FF2B5EF4-FFF2-40B4-BE49-F238E27FC236}">
                <a16:creationId xmlns:a16="http://schemas.microsoft.com/office/drawing/2014/main" id="{61EBDFB0-2118-44A0-8602-FA5418C883C2}"/>
              </a:ext>
            </a:extLst>
          </p:cNvPr>
          <p:cNvSpPr txBox="1">
            <a:spLocks/>
          </p:cNvSpPr>
          <p:nvPr/>
        </p:nvSpPr>
        <p:spPr>
          <a:xfrm>
            <a:off x="659811" y="1833579"/>
            <a:ext cx="8730700" cy="2185859"/>
          </a:xfrm>
          <a:prstGeom prst="rect">
            <a:avLst/>
          </a:prstGeom>
        </p:spPr>
        <p:txBody>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2400" dirty="0">
                <a:latin typeface="Arial" panose="020B0604020202020204" pitchFamily="34" charset="0"/>
                <a:cs typeface="Arial" panose="020B0604020202020204" pitchFamily="34" charset="0"/>
                <a:sym typeface="Wingdings" panose="05000000000000000000" pitchFamily="2" charset="2"/>
              </a:rPr>
              <a:t>Mise à disposition rapide des résultats.</a:t>
            </a:r>
          </a:p>
          <a:p>
            <a:endParaRPr lang="fr-FR" sz="1800" dirty="0">
              <a:solidFill>
                <a:schemeClr val="accent6">
                  <a:lumMod val="75000"/>
                </a:schemeClr>
              </a:solidFill>
              <a:latin typeface="Arial" panose="020B0604020202020204" pitchFamily="34" charset="0"/>
              <a:cs typeface="Arial" panose="020B0604020202020204" pitchFamily="34" charset="0"/>
              <a:sym typeface="Wingdings" panose="05000000000000000000" pitchFamily="2" charset="2"/>
            </a:endParaRPr>
          </a:p>
          <a:p>
            <a:pPr marL="380990" indent="-380990">
              <a:buFont typeface="Wingdings" panose="05000000000000000000" pitchFamily="2" charset="2"/>
              <a:buChar char="q"/>
            </a:pPr>
            <a:r>
              <a:rPr lang="fr-FR" sz="2400" b="1" dirty="0">
                <a:solidFill>
                  <a:schemeClr val="accent2">
                    <a:lumMod val="75000"/>
                  </a:schemeClr>
                </a:solidFill>
                <a:latin typeface="Arial" panose="020B0604020202020204" pitchFamily="34" charset="0"/>
                <a:cs typeface="Arial" panose="020B0604020202020204" pitchFamily="34" charset="0"/>
                <a:sym typeface="Wingdings" panose="05000000000000000000" pitchFamily="2" charset="2"/>
              </a:rPr>
              <a:t>Deux fiches d’évaluation individuelles  :</a:t>
            </a:r>
            <a:endParaRPr lang="fr-FR" sz="2400" dirty="0">
              <a:solidFill>
                <a:schemeClr val="accent6">
                  <a:lumMod val="75000"/>
                </a:schemeClr>
              </a:solidFill>
              <a:latin typeface="Arial" panose="020B0604020202020204" pitchFamily="34" charset="0"/>
              <a:cs typeface="Arial" panose="020B0604020202020204" pitchFamily="34" charset="0"/>
              <a:sym typeface="Wingdings" panose="05000000000000000000" pitchFamily="2" charset="2"/>
            </a:endParaRPr>
          </a:p>
          <a:p>
            <a:pPr marL="537750" lvl="1" indent="-285750">
              <a:buFont typeface="Wingdings" panose="05000000000000000000" pitchFamily="2" charset="2"/>
              <a:buChar char="§"/>
            </a:pPr>
            <a:r>
              <a:rPr lang="fr-FR" sz="2400" b="1" dirty="0">
                <a:solidFill>
                  <a:srgbClr val="002060"/>
                </a:solidFill>
                <a:latin typeface="Arial" panose="020B0604020202020204" pitchFamily="34" charset="0"/>
                <a:cs typeface="Arial" panose="020B0604020202020204" pitchFamily="34" charset="0"/>
              </a:rPr>
              <a:t>Une fiche de positionnement individuel </a:t>
            </a:r>
          </a:p>
          <a:p>
            <a:pPr lvl="1" indent="0">
              <a:buNone/>
            </a:pPr>
            <a:endParaRPr lang="fr-FR" sz="1800" b="1" dirty="0">
              <a:solidFill>
                <a:srgbClr val="002060"/>
              </a:solidFill>
              <a:latin typeface="Arial" panose="020B0604020202020204" pitchFamily="34" charset="0"/>
              <a:cs typeface="Arial" panose="020B0604020202020204" pitchFamily="34" charset="0"/>
            </a:endParaRPr>
          </a:p>
          <a:p>
            <a:pPr marL="537750" lvl="1" indent="-285750">
              <a:buFont typeface="Wingdings" panose="05000000000000000000" pitchFamily="2" charset="2"/>
              <a:buChar char="§"/>
            </a:pPr>
            <a:r>
              <a:rPr lang="fr-FR" sz="2400" b="1" dirty="0">
                <a:solidFill>
                  <a:srgbClr val="002060"/>
                </a:solidFill>
                <a:latin typeface="Arial" panose="020B0604020202020204" pitchFamily="34" charset="0"/>
                <a:cs typeface="Arial" panose="020B0604020202020204" pitchFamily="34" charset="0"/>
              </a:rPr>
              <a:t>Une fiche de restitution des réponses au test spécifique portant sur la compréhension des écrits.</a:t>
            </a:r>
            <a:endParaRPr lang="fr-FR" sz="2400" b="1" dirty="0">
              <a:latin typeface="Arial" panose="020B0604020202020204" pitchFamily="34" charset="0"/>
              <a:cs typeface="Arial" panose="020B0604020202020204" pitchFamily="34" charset="0"/>
              <a:sym typeface="Wingdings" panose="05000000000000000000" pitchFamily="2" charset="2"/>
            </a:endParaRPr>
          </a:p>
          <a:p>
            <a:endParaRPr lang="fr-FR" sz="1000" dirty="0">
              <a:solidFill>
                <a:srgbClr val="000000"/>
              </a:solidFill>
              <a:latin typeface="Arial" panose="020B0604020202020204" pitchFamily="34" charset="0"/>
              <a:cs typeface="Arial" panose="020B0604020202020204" pitchFamily="34" charset="0"/>
            </a:endParaRPr>
          </a:p>
          <a:p>
            <a:pPr marL="380990" indent="-380990">
              <a:buFont typeface="Wingdings" panose="05000000000000000000" pitchFamily="2" charset="2"/>
              <a:buChar char="q"/>
            </a:pPr>
            <a:endParaRPr lang="fr-FR" sz="1000" dirty="0">
              <a:solidFill>
                <a:srgbClr val="000000"/>
              </a:solidFill>
              <a:latin typeface="Arial" panose="020B0604020202020204" pitchFamily="34" charset="0"/>
              <a:cs typeface="Arial" panose="020B0604020202020204" pitchFamily="34" charset="0"/>
            </a:endParaRPr>
          </a:p>
          <a:p>
            <a:endParaRPr lang="fr-FR" sz="2133" dirty="0">
              <a:solidFill>
                <a:srgbClr val="000000"/>
              </a:solidFill>
              <a:latin typeface="Arial" panose="020B0604020202020204" pitchFamily="34" charset="0"/>
              <a:cs typeface="Arial" panose="020B0604020202020204" pitchFamily="34" charset="0"/>
            </a:endParaRPr>
          </a:p>
          <a:p>
            <a:endParaRPr lang="fr-FR" sz="2133" dirty="0"/>
          </a:p>
          <a:p>
            <a:pPr marL="716982" lvl="1" indent="-380990">
              <a:buFont typeface="Wingdings" panose="05000000000000000000" pitchFamily="2" charset="2"/>
              <a:buChar char="q"/>
            </a:pPr>
            <a:endParaRPr lang="fr-FR" sz="2000" dirty="0"/>
          </a:p>
        </p:txBody>
      </p:sp>
      <p:sp>
        <p:nvSpPr>
          <p:cNvPr id="18" name="ZoneTexte 17">
            <a:extLst>
              <a:ext uri="{FF2B5EF4-FFF2-40B4-BE49-F238E27FC236}">
                <a16:creationId xmlns:a16="http://schemas.microsoft.com/office/drawing/2014/main" id="{92B976AE-7472-4D33-97F6-548380C9154F}"/>
              </a:ext>
            </a:extLst>
          </p:cNvPr>
          <p:cNvSpPr txBox="1"/>
          <p:nvPr/>
        </p:nvSpPr>
        <p:spPr>
          <a:xfrm>
            <a:off x="697911" y="5239731"/>
            <a:ext cx="8976312" cy="461665"/>
          </a:xfrm>
          <a:prstGeom prst="rect">
            <a:avLst/>
          </a:prstGeom>
          <a:noFill/>
        </p:spPr>
        <p:txBody>
          <a:bodyPr wrap="square">
            <a:spAutoFit/>
          </a:bodyPr>
          <a:lstStyle/>
          <a:p>
            <a:pPr marL="380990" indent="-380990">
              <a:buFont typeface="Wingdings" panose="05000000000000000000" pitchFamily="2" charset="2"/>
              <a:buChar char="q"/>
            </a:pPr>
            <a:r>
              <a:rPr lang="fr-FR" sz="2400" b="1" dirty="0">
                <a:solidFill>
                  <a:schemeClr val="accent2">
                    <a:lumMod val="75000"/>
                  </a:schemeClr>
                </a:solidFill>
                <a:latin typeface="Arial" panose="020B0604020202020204" pitchFamily="34" charset="0"/>
                <a:cs typeface="Arial" panose="020B0604020202020204" pitchFamily="34" charset="0"/>
              </a:rPr>
              <a:t>Des restitutions au niveau de la classe</a:t>
            </a:r>
            <a:endParaRPr lang="fr-FR" sz="2400" dirty="0">
              <a:latin typeface="Arial" panose="020B0604020202020204" pitchFamily="34" charset="0"/>
              <a:cs typeface="Arial" panose="020B0604020202020204" pitchFamily="34" charset="0"/>
            </a:endParaRPr>
          </a:p>
        </p:txBody>
      </p:sp>
      <p:pic>
        <p:nvPicPr>
          <p:cNvPr id="6" name="Image 5"/>
          <p:cNvPicPr>
            <a:picLocks noChangeAspect="1"/>
          </p:cNvPicPr>
          <p:nvPr/>
        </p:nvPicPr>
        <p:blipFill rotWithShape="1">
          <a:blip r:embed="rId3"/>
          <a:srcRect l="38580" t="25521" r="39019" b="21075"/>
          <a:stretch/>
        </p:blipFill>
        <p:spPr>
          <a:xfrm>
            <a:off x="9028643" y="810136"/>
            <a:ext cx="2914650" cy="3906627"/>
          </a:xfrm>
          <a:prstGeom prst="rect">
            <a:avLst/>
          </a:prstGeom>
        </p:spPr>
      </p:pic>
      <p:cxnSp>
        <p:nvCxnSpPr>
          <p:cNvPr id="8" name="Connecteur droit avec flèche 7"/>
          <p:cNvCxnSpPr/>
          <p:nvPr/>
        </p:nvCxnSpPr>
        <p:spPr>
          <a:xfrm flipV="1">
            <a:off x="7067550" y="2434932"/>
            <a:ext cx="1961093" cy="6566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5713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BC9938-9EBD-4204-BB29-4968BC1E38EC}"/>
              </a:ext>
            </a:extLst>
          </p:cNvPr>
          <p:cNvSpPr>
            <a:spLocks noGrp="1"/>
          </p:cNvSpPr>
          <p:nvPr>
            <p:ph type="title"/>
          </p:nvPr>
        </p:nvSpPr>
        <p:spPr/>
        <p:txBody>
          <a:bodyPr/>
          <a:lstStyle/>
          <a:p>
            <a:endParaRPr lang="fr-FR"/>
          </a:p>
        </p:txBody>
      </p:sp>
      <p:sp>
        <p:nvSpPr>
          <p:cNvPr id="3" name="Espace réservé de la date 2">
            <a:extLst>
              <a:ext uri="{FF2B5EF4-FFF2-40B4-BE49-F238E27FC236}">
                <a16:creationId xmlns:a16="http://schemas.microsoft.com/office/drawing/2014/main" id="{DAEC0307-F160-4115-A10B-62F26A8F3630}"/>
              </a:ext>
            </a:extLst>
          </p:cNvPr>
          <p:cNvSpPr>
            <a:spLocks noGrp="1"/>
          </p:cNvSpPr>
          <p:nvPr>
            <p:ph type="dt" sz="half" idx="10"/>
          </p:nvPr>
        </p:nvSpPr>
        <p:spPr/>
        <p:txBody>
          <a:bodyPr/>
          <a:lstStyle/>
          <a:p>
            <a:pPr algn="r"/>
            <a:fld id="{AF231AFD-929B-4F79-B410-7DE066DAC19B}" type="datetime1">
              <a:rPr lang="fr-FR" cap="all" smtClean="0"/>
              <a:t>11/10/2022</a:t>
            </a:fld>
            <a:endParaRPr lang="fr-FR" cap="all" dirty="0"/>
          </a:p>
        </p:txBody>
      </p:sp>
      <p:sp>
        <p:nvSpPr>
          <p:cNvPr id="4" name="Espace réservé du pied de page 3">
            <a:extLst>
              <a:ext uri="{FF2B5EF4-FFF2-40B4-BE49-F238E27FC236}">
                <a16:creationId xmlns:a16="http://schemas.microsoft.com/office/drawing/2014/main" id="{CA7D92C5-4F2A-4045-A449-B9347E6BE776}"/>
              </a:ext>
            </a:extLst>
          </p:cNvPr>
          <p:cNvSpPr>
            <a:spLocks noGrp="1"/>
          </p:cNvSpPr>
          <p:nvPr>
            <p:ph type="ftr" sz="quarter" idx="11"/>
          </p:nvPr>
        </p:nvSpPr>
        <p:spPr/>
        <p:txBody>
          <a:bodyPr/>
          <a:lstStyle/>
          <a:p>
            <a:r>
              <a:rPr lang="fr-FR"/>
              <a:t>IEN Lettres-histoire-Géographie</a:t>
            </a:r>
            <a:endParaRPr lang="fr-FR" dirty="0"/>
          </a:p>
        </p:txBody>
      </p:sp>
      <p:sp>
        <p:nvSpPr>
          <p:cNvPr id="5" name="Espace réservé du numéro de diapositive 4">
            <a:extLst>
              <a:ext uri="{FF2B5EF4-FFF2-40B4-BE49-F238E27FC236}">
                <a16:creationId xmlns:a16="http://schemas.microsoft.com/office/drawing/2014/main" id="{79A9E7A9-2A13-45A0-A4C7-6324E385DD24}"/>
              </a:ext>
            </a:extLst>
          </p:cNvPr>
          <p:cNvSpPr>
            <a:spLocks noGrp="1"/>
          </p:cNvSpPr>
          <p:nvPr>
            <p:ph type="sldNum" sz="quarter" idx="12"/>
          </p:nvPr>
        </p:nvSpPr>
        <p:spPr/>
        <p:txBody>
          <a:bodyPr/>
          <a:lstStyle/>
          <a:p>
            <a:fld id="{733122C9-A0B9-462F-8757-0847AD287B63}" type="slidenum">
              <a:rPr lang="fr-FR" smtClean="0"/>
              <a:pPr/>
              <a:t>8</a:t>
            </a:fld>
            <a:endParaRPr lang="fr-FR" dirty="0"/>
          </a:p>
        </p:txBody>
      </p:sp>
      <p:sp>
        <p:nvSpPr>
          <p:cNvPr id="12" name="ZoneTexte 11">
            <a:extLst>
              <a:ext uri="{FF2B5EF4-FFF2-40B4-BE49-F238E27FC236}">
                <a16:creationId xmlns:a16="http://schemas.microsoft.com/office/drawing/2014/main" id="{AAFB4ED2-94B7-4CDF-A545-C41C50633620}"/>
              </a:ext>
            </a:extLst>
          </p:cNvPr>
          <p:cNvSpPr txBox="1"/>
          <p:nvPr/>
        </p:nvSpPr>
        <p:spPr>
          <a:xfrm>
            <a:off x="6674423" y="5935044"/>
            <a:ext cx="6100174" cy="307777"/>
          </a:xfrm>
          <a:prstGeom prst="rect">
            <a:avLst/>
          </a:prstGeom>
          <a:noFill/>
        </p:spPr>
        <p:txBody>
          <a:bodyPr wrap="square">
            <a:spAutoFit/>
          </a:bodyPr>
          <a:lstStyle/>
          <a:p>
            <a:r>
              <a:rPr lang="fr-FR" sz="1400" dirty="0"/>
              <a:t>https://eduscol.education.fr/document/41986/download</a:t>
            </a:r>
          </a:p>
        </p:txBody>
      </p:sp>
      <p:sp>
        <p:nvSpPr>
          <p:cNvPr id="13" name="ZoneTexte 12">
            <a:extLst>
              <a:ext uri="{FF2B5EF4-FFF2-40B4-BE49-F238E27FC236}">
                <a16:creationId xmlns:a16="http://schemas.microsoft.com/office/drawing/2014/main" id="{102363AE-322E-4A0E-A2A7-FEEA559A7785}"/>
              </a:ext>
            </a:extLst>
          </p:cNvPr>
          <p:cNvSpPr txBox="1"/>
          <p:nvPr/>
        </p:nvSpPr>
        <p:spPr>
          <a:xfrm>
            <a:off x="3241765" y="181022"/>
            <a:ext cx="10124644" cy="523220"/>
          </a:xfrm>
          <a:prstGeom prst="rect">
            <a:avLst/>
          </a:prstGeom>
          <a:noFill/>
        </p:spPr>
        <p:txBody>
          <a:bodyPr wrap="square">
            <a:spAutoFit/>
          </a:bodyPr>
          <a:lstStyle/>
          <a:p>
            <a:r>
              <a:rPr lang="fr-FR" sz="2800" b="1" dirty="0">
                <a:latin typeface="Arial" panose="020B0604020202020204" pitchFamily="34" charset="0"/>
                <a:cs typeface="Arial" panose="020B0604020202020204" pitchFamily="34" charset="0"/>
              </a:rPr>
              <a:t>Ressources pour analyser finement les résultats</a:t>
            </a:r>
            <a:endParaRPr lang="fr-FR" sz="2800" dirty="0">
              <a:latin typeface="Arial" panose="020B0604020202020204" pitchFamily="34" charset="0"/>
              <a:cs typeface="Arial" panose="020B0604020202020204" pitchFamily="34" charset="0"/>
            </a:endParaRPr>
          </a:p>
        </p:txBody>
      </p:sp>
      <p:sp>
        <p:nvSpPr>
          <p:cNvPr id="14" name="ZoneTexte 13">
            <a:extLst>
              <a:ext uri="{FF2B5EF4-FFF2-40B4-BE49-F238E27FC236}">
                <a16:creationId xmlns:a16="http://schemas.microsoft.com/office/drawing/2014/main" id="{2938F4EF-58A2-44D8-AEB9-FA83FEC992F8}"/>
              </a:ext>
            </a:extLst>
          </p:cNvPr>
          <p:cNvSpPr txBox="1"/>
          <p:nvPr/>
        </p:nvSpPr>
        <p:spPr>
          <a:xfrm>
            <a:off x="384328" y="1965999"/>
            <a:ext cx="2209135" cy="3539430"/>
          </a:xfrm>
          <a:prstGeom prst="rect">
            <a:avLst/>
          </a:prstGeom>
          <a:solidFill>
            <a:schemeClr val="accent5">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fr-FR" sz="1600" b="1" dirty="0"/>
              <a:t>Cf. plus particulièrement</a:t>
            </a:r>
          </a:p>
          <a:p>
            <a:r>
              <a:rPr lang="fr-FR" sz="1600" b="1" dirty="0">
                <a:ea typeface="Calibri" panose="020F0502020204030204" pitchFamily="34" charset="0"/>
                <a:cs typeface="Times New Roman" panose="02020603050405020304" pitchFamily="18" charset="0"/>
              </a:rPr>
              <a:t>les points suivants de la table des matières :</a:t>
            </a:r>
          </a:p>
          <a:p>
            <a:r>
              <a:rPr lang="fr-FR" sz="1600" dirty="0">
                <a:effectLst/>
                <a:ea typeface="Calibri" panose="020F0502020204030204" pitchFamily="34" charset="0"/>
                <a:cs typeface="Times New Roman" panose="02020603050405020304" pitchFamily="18" charset="0"/>
              </a:rPr>
              <a:t>3.</a:t>
            </a:r>
            <a:r>
              <a:rPr lang="fr-FR" sz="1600" dirty="0">
                <a:ea typeface="Calibri" panose="020F0502020204030204" pitchFamily="34" charset="0"/>
                <a:cs typeface="Times New Roman" panose="02020603050405020304" pitchFamily="18" charset="0"/>
              </a:rPr>
              <a:t> Restitutions</a:t>
            </a:r>
          </a:p>
          <a:p>
            <a:r>
              <a:rPr lang="fr-FR" sz="1600" dirty="0">
                <a:effectLst/>
                <a:ea typeface="Calibri" panose="020F0502020204030204" pitchFamily="34" charset="0"/>
                <a:cs typeface="Times New Roman" panose="02020603050405020304" pitchFamily="18" charset="0"/>
              </a:rPr>
              <a:t>4. Compréhension de l’écrit (test spécifique)</a:t>
            </a:r>
          </a:p>
          <a:p>
            <a:r>
              <a:rPr lang="fr-FR" sz="1600" dirty="0">
                <a:ea typeface="Calibri" panose="020F0502020204030204" pitchFamily="34" charset="0"/>
                <a:cs typeface="Times New Roman" panose="02020603050405020304" pitchFamily="18" charset="0"/>
              </a:rPr>
              <a:t>5. Compréhension de l’oral</a:t>
            </a:r>
          </a:p>
          <a:p>
            <a:r>
              <a:rPr lang="fr-FR" sz="1600" dirty="0">
                <a:effectLst/>
                <a:ea typeface="Calibri" panose="020F0502020204030204" pitchFamily="34" charset="0"/>
                <a:cs typeface="Times New Roman" panose="02020603050405020304" pitchFamily="18" charset="0"/>
              </a:rPr>
              <a:t>6. Exercices complémentaires Maîtrise de la Langue</a:t>
            </a:r>
          </a:p>
          <a:p>
            <a:r>
              <a:rPr lang="fr-FR" sz="1600" dirty="0">
                <a:ea typeface="Calibri" panose="020F0502020204030204" pitchFamily="34" charset="0"/>
                <a:cs typeface="Times New Roman" panose="02020603050405020304" pitchFamily="18" charset="0"/>
              </a:rPr>
              <a:t>7.1 Notice du test spécifique</a:t>
            </a:r>
            <a:endParaRPr lang="fr-FR" sz="1600" dirty="0">
              <a:effectLst/>
              <a:ea typeface="Calibri" panose="020F0502020204030204" pitchFamily="34" charset="0"/>
              <a:cs typeface="Times New Roman" panose="02020603050405020304" pitchFamily="18" charset="0"/>
            </a:endParaRPr>
          </a:p>
        </p:txBody>
      </p:sp>
      <p:sp>
        <p:nvSpPr>
          <p:cNvPr id="16" name="ZoneTexte 15">
            <a:extLst>
              <a:ext uri="{FF2B5EF4-FFF2-40B4-BE49-F238E27FC236}">
                <a16:creationId xmlns:a16="http://schemas.microsoft.com/office/drawing/2014/main" id="{3DAEDFED-3C31-41A0-9838-51A77075C390}"/>
              </a:ext>
            </a:extLst>
          </p:cNvPr>
          <p:cNvSpPr txBox="1"/>
          <p:nvPr/>
        </p:nvSpPr>
        <p:spPr>
          <a:xfrm>
            <a:off x="9794723" y="1079126"/>
            <a:ext cx="2262294" cy="4154984"/>
          </a:xfrm>
          <a:prstGeom prst="rect">
            <a:avLst/>
          </a:prstGeom>
          <a:solidFill>
            <a:srgbClr val="CC99FF"/>
          </a:solidFill>
        </p:spPr>
        <p:style>
          <a:lnRef idx="1">
            <a:schemeClr val="accent5"/>
          </a:lnRef>
          <a:fillRef idx="2">
            <a:schemeClr val="accent5"/>
          </a:fillRef>
          <a:effectRef idx="1">
            <a:schemeClr val="accent5"/>
          </a:effectRef>
          <a:fontRef idx="minor">
            <a:schemeClr val="dk1"/>
          </a:fontRef>
        </p:style>
        <p:txBody>
          <a:bodyPr wrap="square">
            <a:spAutoFit/>
          </a:bodyPr>
          <a:lstStyle/>
          <a:p>
            <a:r>
              <a:rPr lang="fr-FR" sz="1600" b="1" dirty="0"/>
              <a:t>Cf. plus particulièrement</a:t>
            </a:r>
          </a:p>
          <a:p>
            <a:r>
              <a:rPr lang="fr-FR" sz="1600" b="1" dirty="0">
                <a:ea typeface="Calibri" panose="020F0502020204030204" pitchFamily="34" charset="0"/>
                <a:cs typeface="Times New Roman" panose="02020603050405020304" pitchFamily="18" charset="0"/>
              </a:rPr>
              <a:t>les points suivants de la table des matières :</a:t>
            </a:r>
          </a:p>
          <a:p>
            <a:r>
              <a:rPr lang="fr-FR" sz="1600" dirty="0">
                <a:solidFill>
                  <a:schemeClr val="tx1">
                    <a:lumMod val="95000"/>
                    <a:lumOff val="5000"/>
                  </a:schemeClr>
                </a:solidFill>
              </a:rPr>
              <a:t>4 et 5. Descriptif général</a:t>
            </a:r>
          </a:p>
          <a:p>
            <a:r>
              <a:rPr lang="fr-FR" sz="1600" dirty="0">
                <a:solidFill>
                  <a:schemeClr val="tx1">
                    <a:lumMod val="95000"/>
                    <a:lumOff val="5000"/>
                  </a:schemeClr>
                </a:solidFill>
              </a:rPr>
              <a:t>6. Restitution</a:t>
            </a:r>
          </a:p>
          <a:p>
            <a:r>
              <a:rPr lang="fr-FR" sz="1600" dirty="0">
                <a:solidFill>
                  <a:schemeClr val="tx1">
                    <a:lumMod val="95000"/>
                    <a:lumOff val="5000"/>
                  </a:schemeClr>
                </a:solidFill>
              </a:rPr>
              <a:t>7. </a:t>
            </a:r>
            <a:r>
              <a:rPr lang="fr-FR" sz="1600" dirty="0">
                <a:ea typeface="Calibri" panose="020F0502020204030204" pitchFamily="34" charset="0"/>
                <a:cs typeface="Times New Roman" panose="02020603050405020304" pitchFamily="18" charset="0"/>
              </a:rPr>
              <a:t>Compréhension de l’écrit (test spécifique)</a:t>
            </a:r>
          </a:p>
          <a:p>
            <a:r>
              <a:rPr lang="fr-FR" sz="1600" dirty="0">
                <a:solidFill>
                  <a:schemeClr val="tx1">
                    <a:lumMod val="95000"/>
                    <a:lumOff val="5000"/>
                  </a:schemeClr>
                </a:solidFill>
                <a:cs typeface="Times New Roman" panose="02020603050405020304" pitchFamily="18" charset="0"/>
              </a:rPr>
              <a:t>8. Compréhension de l’oral</a:t>
            </a:r>
          </a:p>
          <a:p>
            <a:r>
              <a:rPr lang="fr-FR" sz="1600" dirty="0">
                <a:solidFill>
                  <a:schemeClr val="tx1">
                    <a:lumMod val="95000"/>
                    <a:lumOff val="5000"/>
                  </a:schemeClr>
                </a:solidFill>
                <a:cs typeface="Times New Roman" panose="02020603050405020304" pitchFamily="18" charset="0"/>
              </a:rPr>
              <a:t>9. Compréhension du fonctionnement de la langue</a:t>
            </a:r>
          </a:p>
          <a:p>
            <a:r>
              <a:rPr lang="fr-FR" sz="1600" dirty="0"/>
              <a:t>11.1. Notice du test spécifique et retranscription des support</a:t>
            </a:r>
            <a:endParaRPr lang="fr-FR" sz="1400" dirty="0">
              <a:solidFill>
                <a:schemeClr val="tx1">
                  <a:lumMod val="95000"/>
                  <a:lumOff val="5000"/>
                </a:schemeClr>
              </a:solidFill>
            </a:endParaRPr>
          </a:p>
        </p:txBody>
      </p:sp>
      <p:pic>
        <p:nvPicPr>
          <p:cNvPr id="11" name="Image 10"/>
          <p:cNvPicPr>
            <a:picLocks noChangeAspect="1"/>
          </p:cNvPicPr>
          <p:nvPr/>
        </p:nvPicPr>
        <p:blipFill rotWithShape="1">
          <a:blip r:embed="rId3"/>
          <a:srcRect l="38588" t="20268" r="37718" b="23482"/>
          <a:stretch/>
        </p:blipFill>
        <p:spPr>
          <a:xfrm>
            <a:off x="6641676" y="1804383"/>
            <a:ext cx="3082834" cy="4114800"/>
          </a:xfrm>
          <a:prstGeom prst="rect">
            <a:avLst/>
          </a:prstGeom>
        </p:spPr>
      </p:pic>
      <p:pic>
        <p:nvPicPr>
          <p:cNvPr id="15" name="Image 14"/>
          <p:cNvPicPr>
            <a:picLocks noChangeAspect="1"/>
          </p:cNvPicPr>
          <p:nvPr/>
        </p:nvPicPr>
        <p:blipFill rotWithShape="1">
          <a:blip r:embed="rId4"/>
          <a:srcRect l="38588" t="19376" r="37618" b="24374"/>
          <a:stretch/>
        </p:blipFill>
        <p:spPr>
          <a:xfrm>
            <a:off x="2650613" y="1804383"/>
            <a:ext cx="3095897" cy="4114800"/>
          </a:xfrm>
          <a:prstGeom prst="rect">
            <a:avLst/>
          </a:prstGeom>
        </p:spPr>
      </p:pic>
      <p:sp>
        <p:nvSpPr>
          <p:cNvPr id="17" name="Rectangle 16"/>
          <p:cNvSpPr/>
          <p:nvPr/>
        </p:nvSpPr>
        <p:spPr>
          <a:xfrm>
            <a:off x="1372877" y="5978511"/>
            <a:ext cx="4373633" cy="307777"/>
          </a:xfrm>
          <a:prstGeom prst="rect">
            <a:avLst/>
          </a:prstGeom>
        </p:spPr>
        <p:txBody>
          <a:bodyPr wrap="none">
            <a:spAutoFit/>
          </a:bodyPr>
          <a:lstStyle/>
          <a:p>
            <a:r>
              <a:rPr lang="fr-FR" sz="1400" dirty="0"/>
              <a:t>https://eduscol.education.fr/document/41992/download</a:t>
            </a:r>
          </a:p>
        </p:txBody>
      </p:sp>
    </p:spTree>
    <p:extLst>
      <p:ext uri="{BB962C8B-B14F-4D97-AF65-F5344CB8AC3E}">
        <p14:creationId xmlns:p14="http://schemas.microsoft.com/office/powerpoint/2010/main" val="3076359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latin typeface="Arial" panose="020B0604020202020204" pitchFamily="34" charset="0"/>
                <a:cs typeface="Arial" panose="020B0604020202020204" pitchFamily="34" charset="0"/>
              </a:rPr>
              <a:t>3. Lecture, analyse et interprétation des tests</a:t>
            </a:r>
          </a:p>
        </p:txBody>
      </p:sp>
      <p:sp>
        <p:nvSpPr>
          <p:cNvPr id="3" name="Espace réservé du texte 2"/>
          <p:cNvSpPr>
            <a:spLocks noGrp="1"/>
          </p:cNvSpPr>
          <p:nvPr>
            <p:ph type="body" idx="1"/>
          </p:nvPr>
        </p:nvSpPr>
        <p:spPr/>
        <p:txBody>
          <a:bodyPr>
            <a:normAutofit/>
          </a:bodyPr>
          <a:lstStyle/>
          <a:p>
            <a:r>
              <a:rPr lang="fr-FR" sz="5400" dirty="0"/>
              <a:t>CAP</a:t>
            </a:r>
          </a:p>
        </p:txBody>
      </p:sp>
    </p:spTree>
    <p:extLst>
      <p:ext uri="{BB962C8B-B14F-4D97-AF65-F5344CB8AC3E}">
        <p14:creationId xmlns:p14="http://schemas.microsoft.com/office/powerpoint/2010/main" val="313606009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667</TotalTime>
  <Words>3580</Words>
  <Application>Microsoft Office PowerPoint</Application>
  <PresentationFormat>Grand écran</PresentationFormat>
  <Paragraphs>562</Paragraphs>
  <Slides>39</Slides>
  <Notes>34</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39</vt:i4>
      </vt:variant>
    </vt:vector>
  </HeadingPairs>
  <TitlesOfParts>
    <vt:vector size="46" baseType="lpstr">
      <vt:lpstr>Arial</vt:lpstr>
      <vt:lpstr>Calibri</vt:lpstr>
      <vt:lpstr>Calibri Light</vt:lpstr>
      <vt:lpstr>Symbol</vt:lpstr>
      <vt:lpstr>Times New Roman</vt:lpstr>
      <vt:lpstr>Wingdings</vt:lpstr>
      <vt:lpstr>Thème Office</vt:lpstr>
      <vt:lpstr>Présentation PowerPoint</vt:lpstr>
      <vt:lpstr>Présentation PowerPoint</vt:lpstr>
      <vt:lpstr>1. Objectifs des tests </vt:lpstr>
      <vt:lpstr>Présentation PowerPoint</vt:lpstr>
      <vt:lpstr>Présentation PowerPoint</vt:lpstr>
      <vt:lpstr>2. Restitution des tests </vt:lpstr>
      <vt:lpstr>Présentation PowerPoint</vt:lpstr>
      <vt:lpstr>Présentation PowerPoint</vt:lpstr>
      <vt:lpstr>3. Lecture, analyse et interprétation des tests</vt:lpstr>
      <vt:lpstr>En </vt:lpstr>
      <vt:lpstr>Présentation PowerPoint</vt:lpstr>
      <vt:lpstr>Présentation PowerPoint</vt:lpstr>
      <vt:lpstr>Présentation PowerPoint</vt:lpstr>
      <vt:lpstr>Présentation PowerPoint</vt:lpstr>
      <vt:lpstr>Présentation PowerPoint</vt:lpstr>
      <vt:lpstr>=&gt;</vt:lpstr>
      <vt:lpstr>=&gt;</vt:lpstr>
      <vt:lpstr>Présentation PowerPoint</vt:lpstr>
      <vt:lpstr>Présentation PowerPoint</vt:lpstr>
      <vt:lpstr>Présentation PowerPoint</vt:lpstr>
      <vt:lpstr>3. Lecture, analyse et interprétation des tests</vt:lpstr>
      <vt:lpstr>Présentation PowerPoint</vt:lpstr>
      <vt:lpstr>Présentation PowerPoint</vt:lpstr>
      <vt:lpstr>Présentation PowerPoint</vt:lpstr>
      <vt:lpstr>Présentation PowerPoint</vt:lpstr>
      <vt:lpstr>Présentation PowerPoint</vt:lpstr>
      <vt:lpstr>Présentation PowerPoint</vt:lpstr>
      <vt:lpstr>4. Remédiations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5. Pour aller plus loin</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Laurence De-Coucy</dc:creator>
  <cp:lastModifiedBy>Laurence De-Coucy</cp:lastModifiedBy>
  <cp:revision>41</cp:revision>
  <cp:lastPrinted>2022-10-03T15:50:58Z</cp:lastPrinted>
  <dcterms:created xsi:type="dcterms:W3CDTF">2022-10-03T10:23:36Z</dcterms:created>
  <dcterms:modified xsi:type="dcterms:W3CDTF">2022-10-11T07:12:28Z</dcterms:modified>
</cp:coreProperties>
</file>